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Bebas Neue"/>
      <p:regular r:id="rId54"/>
    </p:embeddedFont>
    <p:embeddedFont>
      <p:font typeface="Amiko"/>
      <p:regular r:id="rId55"/>
      <p:bold r:id="rId56"/>
    </p:embeddedFont>
    <p:embeddedFont>
      <p:font typeface="Barlow ExtraBold"/>
      <p:bold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3" roundtripDataSignature="AMtx7mhUsQodTDt3Lpv/QUank8nuGkivY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ames Hu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D30C1D-FC57-4469-8D14-70352DF7CD5F}">
  <a:tblStyle styleId="{A6D30C1D-FC57-4469-8D14-70352DF7CD5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Amiko-regular.fntdata"/><Relationship Id="rId10" Type="http://schemas.openxmlformats.org/officeDocument/2006/relationships/slide" Target="slides/slide4.xml"/><Relationship Id="rId54" Type="http://schemas.openxmlformats.org/officeDocument/2006/relationships/font" Target="fonts/BebasNeue-regular.fntdata"/><Relationship Id="rId13" Type="http://schemas.openxmlformats.org/officeDocument/2006/relationships/slide" Target="slides/slide7.xml"/><Relationship Id="rId57" Type="http://schemas.openxmlformats.org/officeDocument/2006/relationships/font" Target="fonts/BarlowExtraBold-bold.fntdata"/><Relationship Id="rId12" Type="http://schemas.openxmlformats.org/officeDocument/2006/relationships/slide" Target="slides/slide6.xml"/><Relationship Id="rId56" Type="http://schemas.openxmlformats.org/officeDocument/2006/relationships/font" Target="fonts/Amiko-bold.fntdata"/><Relationship Id="rId15" Type="http://schemas.openxmlformats.org/officeDocument/2006/relationships/slide" Target="slides/slide9.xml"/><Relationship Id="rId59" Type="http://schemas.openxmlformats.org/officeDocument/2006/relationships/font" Target="fonts/OpenSans-regular.fntdata"/><Relationship Id="rId14" Type="http://schemas.openxmlformats.org/officeDocument/2006/relationships/slide" Target="slides/slide8.xml"/><Relationship Id="rId58" Type="http://schemas.openxmlformats.org/officeDocument/2006/relationships/font" Target="fonts/BarlowExtra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17T19:13:29.768">
    <p:pos x="3083" y="1539"/>
    <p:text>Change this to smth else to show "Increase in demand for Cloud Service Providers &amp; AI or smth"</p:text>
    <p:extLst>
      <p:ext uri="{C676402C-5697-4E1C-873F-D02D1690AC5C}">
        <p15:threadingInfo timeZoneBias="0"/>
      </p:ext>
      <p:ext uri="http://customooxmlschemas.google.com/">
        <go:slidesCustomData xmlns:go="http://customooxmlschemas.google.com/" commentPostId="AAAAvPzBhsg"/>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4-16T14:44:50.390">
    <p:pos x="1250" y="1712"/>
    <p:text>Find the Total Adressable Market, and estimate roughly what proportion this Nvidia might capture</p:text>
    <p:extLst>
      <p:ext uri="{C676402C-5697-4E1C-873F-D02D1690AC5C}">
        <p15:threadingInfo timeZoneBias="0"/>
      </p:ext>
      <p:ext uri="http://customooxmlschemas.google.com/">
        <go:slidesCustomData xmlns:go="http://customooxmlschemas.google.com/" commentPostId="AAAAvNC-FO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a.com/statistics/1365145/artificial-intelligence-market-size/#:~:text=The%20market%20for%20artificial%20intelligence,a%20vast%20amount%20of%20industrie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201.q4cdn.com/141608511/files/doc_presentations/2023/02/nvda-f4q23-investor-presentation-final.pdf"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ol.com/investing/stock-market/market-sectors/information-technology/ai-stock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201.q4cdn.com/141608511/files/doc_presentations/2023/02/nvda-f4q23-investor-presentation-final.pdf"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201.q4cdn.com/141608511/files/doc_financials/2022/ar/2022-Annual-Review.pdf"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201.q4cdn.com/141608511/files/doc_presentations/2023/02/nvda-f4q23-investor-presentation-final.pdf" TargetMode="External"/><Relationship Id="rId3" Type="http://schemas.openxmlformats.org/officeDocument/2006/relationships/hyperlink" Target="https://s201.q4cdn.com/141608511/files/doc_financials/2022/ar/2022-Annual-Review.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Nvidia is a leading technology company with a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Because of its Strong leadership position in the GPU market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And the high potential growth in the data center and AI markets.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We recommend a BUY rating for Nvidia.</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Furthermore, based on 40 analyst that gave a median price target of USD $298, representing a potential upside of 11%.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2e68b7786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22e68b77861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0a10044b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20a10044b7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Nvidia is a powerhouse in the industry. It provides greater customizability for domain-specific applications that enable greater flexibility to meet specific AI needs and it offers the greatest cost-efficiency for AI workloads that help firms reduce cost.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0a10044b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20a10044b7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Through the use of CUDA, a parallel computing platform and computing model. Developers can easily write software programs using familiar programming languages and subsequently execute them on Nvidia GPUs.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Moreover, Nvidia has a suit of more than 300 libraries and 400 AI models that enables developers to create their own model that best suits their AI needs.</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0a10044b7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0a10044b7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such, there is an increase of over 4 times in their CUDA downloads and an increase of over 3 times in the number of developers. Which widen’s Nvidia’s developer ecosystem.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0a10044b7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0a10044b7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contrast to AMD who is Nvidia’s largest competitor in the data centre market which has a software ecosystem problem due to AMD’s software-side being understaffed and underfinanced.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2e68b77861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2e68b77861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Moreover, in comparison with a normal AI data centre Nvidia’s A100 GPU data centre has one tenth of the cost, consumes one twentieth of the power and one A100 GPU rack produces as much AI workloads as 25 racks from a normal AI data centre. This allows Nvidia’s data centre clients to cut-cost while producing the same level of AI workloads.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2e68b77861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2e68b77861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addition, we further expect Nvidia to remain the leader in the data centre market with their newer H100 GPU. It offers faster AI speeds of over 3 times for High Performance Computing, over 15 times for AI Inferencing, and over 3 times for AI training compared to the A100. As such, we expect that the data centre clients would be able to get even greater AI workload performance for the same cost.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2e7ddf140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2e7ddf140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Thus, with lowered cost for AI workloads and growing developer ecosystem. Nvidia is able to provide the full stack of AI support that would incur a high switching cost.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2e7ddf140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2e7ddf140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Thus, Nvidia is able to capture all major cloud service providers and Nvidia has a CAGR of  38.6%.</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our stock pitch on Nvidia, </a:t>
            </a:r>
            <a:br>
              <a:rPr lang="en"/>
            </a:br>
            <a:br>
              <a:rPr lang="en"/>
            </a:br>
            <a:r>
              <a:rPr lang="en"/>
              <a:t>This will be our content page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2d83263f2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22d83263f2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 you James. Now, I will elaborate on the ventures we believe NVIDIA will be able to benefit from, leading to better performances.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2f65eab8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2f65eab8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more and more businesses are shifting toward the cloud, the need for data centres is increasing.</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2f65eab89b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2f65eab89b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cater to this huge demand, datacenter operators are expanding their operations across the world to cater to increasing worldwide data. The increases in revenue by AWS and Google Cloud will increase demand for Nvidia’s datacentre GPUs as these are data center business that conduct heavy AI workloads.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plans </a:t>
            </a:r>
            <a:r>
              <a:rPr lang="en">
                <a:solidFill>
                  <a:schemeClr val="dk1"/>
                </a:solidFill>
              </a:rPr>
              <a:t>to focus on new growth boosters and acquisitions like Mellanox, we believe Nvidia is able to capitalize on this demand and consolidate its presence in this niche market.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2e68b77861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22e68b77861_2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Furthermore, the company intends to focus on new growth boosters, such as inference, data science and machine learning techniques to consolidate its presence in this niche market. The company’s acquisition of Mellanox is also a key catalyst in this regard.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Nvidia anticipates data center Total Addressable Market (TAM) to more than double to $50 billion by 2023, while estimates from ZACK’s analysis reports suggest that the company’s revenues from the Data Center end-market will grow at a CAGR of 24.5% through fiscal year 2023-2025.</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2e68b77861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22e68b77861_2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adoption of AI across all industries is also a rapidly growing sector for Nvidia's products, particularly their GPUs. </a:t>
            </a:r>
            <a:endParaRPr/>
          </a:p>
          <a:p>
            <a:pPr indent="0" lvl="0" marL="0" rtl="0" algn="l">
              <a:spcBef>
                <a:spcPts val="0"/>
              </a:spcBef>
              <a:spcAft>
                <a:spcPts val="0"/>
              </a:spcAft>
              <a:buSzPts val="1100"/>
              <a:buNone/>
            </a:pPr>
            <a:r>
              <a:rPr lang="en" u="sng">
                <a:solidFill>
                  <a:schemeClr val="hlink"/>
                </a:solidFill>
                <a:hlinkClick r:id="rId2"/>
              </a:rPr>
              <a:t>https://www.statista.com/statistics/1365145/artificial-intelligence-market-size/#:~:text=The%20market%20for%20artificial%20intelligence,a%20vast%20amount%20of%20industries</a:t>
            </a:r>
            <a:r>
              <a:rPr lang="en"/>
              <a:t>.</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 AI customers include businesses and organizations that use deep learning and other AI techniques for applications such as natural language processing and computer vision. </a:t>
            </a:r>
            <a:r>
              <a:rPr b="1" lang="en">
                <a:solidFill>
                  <a:schemeClr val="dk1"/>
                </a:solidFill>
              </a:rPr>
              <a:t>NVIDIA</a:t>
            </a:r>
            <a:r>
              <a:rPr lang="en">
                <a:solidFill>
                  <a:schemeClr val="dk1"/>
                </a:solidFill>
              </a:rPr>
              <a:t> is also expanding base in the other untapped markets like healthcare, where their GPUs used in medical imaging and drug discovery applications.</a:t>
            </a:r>
            <a:endParaRPr/>
          </a:p>
          <a:p>
            <a:pPr indent="0" lvl="0" marL="0" rtl="0" algn="l">
              <a:spcBef>
                <a:spcPts val="0"/>
              </a:spcBef>
              <a:spcAft>
                <a:spcPts val="0"/>
              </a:spcAft>
              <a:buClr>
                <a:schemeClr val="dk1"/>
              </a:buClr>
              <a:buSzPts val="1100"/>
              <a:buFont typeface="Arial"/>
              <a:buNone/>
            </a:pPr>
            <a:r>
              <a:rPr lang="en">
                <a:solidFill>
                  <a:schemeClr val="dk1"/>
                </a:solidFill>
              </a:rPr>
              <a:t>Nvidia's expertise could give them an edge as the demand for AI and machine learning technologies continue to grow in different sectors, placing Nvidia at a good position to achieve high revenue growth in the future.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19ac4cae2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19ac4cae2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NVIDIA’s foray into the autonomous vehicles and electronics space is also a positive. Collaboration with the likes of Mercedes-Benz, Audi and more than 320 partners to develop and deploy AI systems for self-driving vehicles will strengthen NVIDIA’s presence in this space. In March 2022, NVDA announced that the Automotive business had secured a 6-year pipeline worth US$11bn and analysis reports expect this segment’s revenue to grow at a CAGR of 50% through fiscal year 2023-2025.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Thus, we believe that NVIDIA’s investment into these markets present a solid growth opportunity that will bring about strong growth in revenue and stock prices.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I will now pass the time to Kah Yan to explain the assumptions that must hold in this case.</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a:t>Additional notes: (NOT TO READ)</a:t>
            </a:r>
            <a:endParaRPr/>
          </a:p>
          <a:p>
            <a:pPr indent="0" lvl="0" marL="0" rtl="0" algn="l">
              <a:lnSpc>
                <a:spcPct val="115000"/>
              </a:lnSpc>
              <a:spcBef>
                <a:spcPts val="0"/>
              </a:spcBef>
              <a:spcAft>
                <a:spcPts val="0"/>
              </a:spcAft>
              <a:buClr>
                <a:schemeClr val="dk1"/>
              </a:buClr>
              <a:buSzPts val="1100"/>
              <a:buFont typeface="Arial"/>
              <a:buNone/>
            </a:pPr>
            <a:r>
              <a:rPr lang="en"/>
              <a:t>Partners = automakers, tier-one suppliers, automotive research institutions, HD mapping companies and start-ups</a:t>
            </a:r>
            <a:endParaRPr/>
          </a:p>
          <a:p>
            <a:pPr indent="0" lvl="0" marL="0" rtl="0" algn="l">
              <a:lnSpc>
                <a:spcPct val="115000"/>
              </a:lnSpc>
              <a:spcBef>
                <a:spcPts val="0"/>
              </a:spcBef>
              <a:spcAft>
                <a:spcPts val="0"/>
              </a:spcAft>
              <a:buClr>
                <a:schemeClr val="dk1"/>
              </a:buClr>
              <a:buSzPts val="1100"/>
              <a:buFont typeface="Arial"/>
              <a:buNone/>
            </a:pPr>
            <a:r>
              <a:rPr lang="en"/>
              <a:t>Notably, NVIDIA’s focus on incorporating AI into the cockpit for infotainment systems is allowing it to grow its autonomous driving revenues.</a:t>
            </a:r>
            <a:endParaRPr/>
          </a:p>
          <a:p>
            <a:pPr indent="0" lvl="0" marL="0" rtl="0" algn="l">
              <a:lnSpc>
                <a:spcPct val="115000"/>
              </a:lnSpc>
              <a:spcBef>
                <a:spcPts val="0"/>
              </a:spcBef>
              <a:spcAft>
                <a:spcPts val="0"/>
              </a:spcAft>
              <a:buClr>
                <a:schemeClr val="dk1"/>
              </a:buClr>
              <a:buSzPts val="1100"/>
              <a:buFont typeface="Arial"/>
              <a:buNone/>
            </a:pPr>
            <a:r>
              <a:rPr lang="en"/>
              <a:t>$30 billion which comprises $25 billion for driving, $3 billion for training/development of deep neural networks and $2 billion for validation and testing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Investor presentation report </a:t>
            </a:r>
            <a:endParaRPr/>
          </a:p>
          <a:p>
            <a:pPr indent="0" lvl="0" marL="0" rtl="0" algn="l">
              <a:spcBef>
                <a:spcPts val="0"/>
              </a:spcBef>
              <a:spcAft>
                <a:spcPts val="0"/>
              </a:spcAft>
              <a:buNone/>
            </a:pPr>
            <a:r>
              <a:rPr lang="en" u="sng">
                <a:solidFill>
                  <a:schemeClr val="hlink"/>
                </a:solidFill>
                <a:hlinkClick r:id="rId2"/>
              </a:rPr>
              <a:t>https://s201.q4cdn.com/141608511/files/doc_presentations/2023/02/nvda-f4q23-investor-presentation-final.pdf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2d2c24ea8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g22d2c24ea83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Thank you Xin Yi. With all that’s been said, there are indeed some assumptions that have to hold for our reasonings to be true.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2e0340186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g22e03401863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Firstly, we have to acknowledge that NVIDIA is facing increasing competition from a plethora of players. With the growing outsourcing of the semiconductor supply chain, it has become increasingly easier to design and manufacture new chips. This includes competition from established chip companies (AMD, Intel), hyperscalers (Google, Amazon who have been pushing their own in-house designed chips), and startups that </a:t>
            </a:r>
            <a:r>
              <a:rPr lang="en">
                <a:solidFill>
                  <a:schemeClr val="dk1"/>
                </a:solidFill>
              </a:rPr>
              <a:t>do pose a longer-term threat to Nvidia’s market share.</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Especially for AMD, the more serious competitor to Nvidia. Its Instinct line of data center GPUs is quickly catching up to Nvidia’s performance and while NVIDIA still beats them in terms of software capabilities, there have been efforts in creating a more comprehensive software portfolio, such as the acquisition of Xilinx and Pensando.</a:t>
            </a:r>
            <a:endParaRPr strike="sngStrike">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Thus, to support our stance, we </a:t>
            </a:r>
            <a:r>
              <a:rPr lang="en">
                <a:solidFill>
                  <a:schemeClr val="dk1"/>
                </a:solidFill>
              </a:rPr>
              <a:t>assume that NVIDIA’s competitors are unable to make a surprise breakthrough with their continued efforts that might affect NVIDIA’s market share and revenues in the coming year.</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2d83263f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22d83263f2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Secondly, we assume that there will be no drastic events that will greatly affect factors like demand or supply that will in turn, affect NVIDIA’s revenues. Last year, NVIDIA’s stock price dropped on multiple occasions due to a multitude of reasons.</a:t>
            </a:r>
            <a:r>
              <a:rPr lang="en" strike="sngStrike">
                <a:solidFill>
                  <a:schemeClr val="dk1"/>
                </a:solidFill>
              </a:rPr>
              <a:t> </a:t>
            </a:r>
            <a:r>
              <a:rPr lang="en">
                <a:solidFill>
                  <a:schemeClr val="dk1"/>
                </a:solidFill>
              </a:rPr>
              <a:t>For example, demand in the gaming market declined as the surge in demand seen through Covid-19 waned. </a:t>
            </a:r>
            <a:r>
              <a:rPr lang="en">
                <a:solidFill>
                  <a:schemeClr val="dk1"/>
                </a:solidFill>
              </a:rPr>
              <a:t>NVIDIA pricing their new 40-series GPUs far higher than the previous generation also caused major shock and affected demand.</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This led to NVIDIA having too much stock and slashing prices to clear them. Also, regulations implemented by the US government in October last year impacted exports to China which affected the company's revenue growth since business in China contributes about one-quarter of its revenue.</a:t>
            </a:r>
            <a:endParaRPr>
              <a:solidFill>
                <a:schemeClr val="dk1"/>
              </a:solidFill>
            </a:endParaRPr>
          </a:p>
          <a:p>
            <a:pPr indent="0" lvl="0" marL="0" rtl="0" algn="l">
              <a:lnSpc>
                <a:spcPct val="115000"/>
              </a:lnSpc>
              <a:spcBef>
                <a:spcPts val="0"/>
              </a:spcBef>
              <a:spcAft>
                <a:spcPts val="0"/>
              </a:spcAft>
              <a:buSzPts val="1100"/>
              <a:buNone/>
            </a:pPr>
            <a:r>
              <a:t/>
            </a:r>
            <a:endParaRPr strike="sngStrike">
              <a:solidFill>
                <a:schemeClr val="dk1"/>
              </a:solidFill>
            </a:endParaRPr>
          </a:p>
          <a:p>
            <a:pPr indent="0" lvl="0" marL="0" rtl="0" algn="l">
              <a:lnSpc>
                <a:spcPct val="115000"/>
              </a:lnSpc>
              <a:spcBef>
                <a:spcPts val="0"/>
              </a:spcBef>
              <a:spcAft>
                <a:spcPts val="0"/>
              </a:spcAft>
              <a:buSzPts val="1100"/>
              <a:buNone/>
            </a:pPr>
            <a:r>
              <a:rPr lang="en">
                <a:solidFill>
                  <a:schemeClr val="dk1"/>
                </a:solidFill>
              </a:rPr>
              <a:t>Therefore, while NVIDIA has since made adjustments and is recovering from such turbulence, we assume that either no such events will happen again or that NVIDIA is at least more prepared to handle them and their stock price will not drop significantly.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Lastly, our belief in how NVIDIA will continue to earn high revenues in its data centre market does rely on the assumption that the demand for AI and HPC workloads will continue to be robust in the future.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as NVIDIA’s CEO Jensen Huang mentioned, AI is at an inflection point, setting up for broad adoption reaching into every industry. An example would be the success of ChatGPT, which has triggered an </a:t>
            </a:r>
            <a:r>
              <a:rPr lang="en" u="sng">
                <a:solidFill>
                  <a:srgbClr val="1155CC"/>
                </a:solidFill>
                <a:hlinkClick r:id="rId2">
                  <a:extLst>
                    <a:ext uri="{A12FA001-AC4F-418D-AE19-62706E023703}">
                      <ahyp:hlinkClr val="tx"/>
                    </a:ext>
                  </a:extLst>
                </a:hlinkClick>
              </a:rPr>
              <a:t>AI race</a:t>
            </a:r>
            <a:r>
              <a:rPr lang="en">
                <a:solidFill>
                  <a:schemeClr val="dk1"/>
                </a:solidFill>
              </a:rPr>
              <a:t>. Thus, we believe it is more likely that the assumption will hold true.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2d2c24ea8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2d2c24ea8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50">
              <a:solidFill>
                <a:srgbClr val="404040"/>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conclude, NVIDIA remains a </a:t>
            </a:r>
            <a:r>
              <a:rPr b="1" lang="en">
                <a:solidFill>
                  <a:schemeClr val="dk1"/>
                </a:solidFill>
              </a:rPr>
              <a:t>powerhouse in the industry</a:t>
            </a:r>
            <a:r>
              <a:rPr lang="en">
                <a:solidFill>
                  <a:schemeClr val="dk1"/>
                </a:solidFill>
              </a:rPr>
              <a:t> due to its extensive software infrastructure that gives it a competitive edge and makes them the preferred partner for other industry leaders and coupled with its </a:t>
            </a:r>
            <a:r>
              <a:rPr b="1" lang="en">
                <a:solidFill>
                  <a:schemeClr val="dk1"/>
                </a:solidFill>
              </a:rPr>
              <a:t>current ventures that have high potential for growth</a:t>
            </a:r>
            <a:r>
              <a:rPr lang="en">
                <a:solidFill>
                  <a:schemeClr val="dk1"/>
                </a:solidFill>
              </a:rPr>
              <a:t>, we reiterate a buy call at USD298.50. Thank you!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2e68b7786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2e68b7786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50">
              <a:solidFill>
                <a:srgbClr val="404040"/>
              </a:solidFill>
              <a:highlight>
                <a:srgbClr val="FFFFFF"/>
              </a:highlight>
            </a:endParaRPr>
          </a:p>
          <a:p>
            <a:pPr indent="0" lvl="0" marL="0" rtl="0" algn="l">
              <a:lnSpc>
                <a:spcPct val="115000"/>
              </a:lnSpc>
              <a:spcBef>
                <a:spcPts val="0"/>
              </a:spcBef>
              <a:spcAft>
                <a:spcPts val="0"/>
              </a:spcAft>
              <a:buNone/>
            </a:pPr>
            <a:r>
              <a:rPr lang="en">
                <a:solidFill>
                  <a:schemeClr val="dk1"/>
                </a:solidFill>
              </a:rPr>
              <a:t>To conclude, NVIDIA remains a </a:t>
            </a:r>
            <a:r>
              <a:rPr b="1" lang="en">
                <a:solidFill>
                  <a:schemeClr val="dk1"/>
                </a:solidFill>
              </a:rPr>
              <a:t>powerhouse in the industry</a:t>
            </a:r>
            <a:r>
              <a:rPr lang="en">
                <a:solidFill>
                  <a:schemeClr val="dk1"/>
                </a:solidFill>
              </a:rPr>
              <a:t> due to its extensive software infrastructure that gives it a competitive edge and makes them the preferred partner for other industry leaders and coupled with its </a:t>
            </a:r>
            <a:r>
              <a:rPr b="1" lang="en">
                <a:solidFill>
                  <a:schemeClr val="dk1"/>
                </a:solidFill>
              </a:rPr>
              <a:t>current ventures that have high potential for growth</a:t>
            </a:r>
            <a:r>
              <a:rPr lang="en">
                <a:solidFill>
                  <a:schemeClr val="dk1"/>
                </a:solidFill>
              </a:rPr>
              <a:t>, we reiterate a buy call at USD298.50. Thank you!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2e68b77861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22e68b77861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Nvidia is a leading provider of data centre products to cloud service providers (CSPs). CSPs are Nvidia's largest customer segment and use its GPUs for various applications such as machine learning, video transcoding, and scientific simulations. Let’s explore how Nvidia's presence as a cloud service provider will help the company achieve high future revenue growth.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2e68b77861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22e68b77861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Further, the company intends to focus on new growth boosters for its data centres business, such as inference, data science and machine learning techniques to consolidate its presence in this niche market. </a:t>
            </a:r>
            <a:endParaRPr/>
          </a:p>
          <a:p>
            <a:pPr indent="0" lvl="0" marL="0" rtl="0" algn="l">
              <a:lnSpc>
                <a:spcPct val="100000"/>
              </a:lnSpc>
              <a:spcBef>
                <a:spcPts val="0"/>
              </a:spcBef>
              <a:spcAft>
                <a:spcPts val="0"/>
              </a:spcAft>
              <a:buSzPts val="1100"/>
              <a:buNone/>
            </a:pPr>
            <a:r>
              <a:rPr lang="en"/>
              <a:t>Nvidia anticipates data center Total Addressable Market (TAM) to more than double to $50 billion by 2023, and it intends to focus on new growth boosters for its data centers business. </a:t>
            </a:r>
            <a:r>
              <a:rPr lang="en">
                <a:solidFill>
                  <a:schemeClr val="dk1"/>
                </a:solidFill>
              </a:rPr>
              <a:t>Considered most preferred by data centre operators, NVIDIA’s GPUs are likely to help the company grab a larger market space</a:t>
            </a:r>
            <a:r>
              <a:rPr lang="en"/>
              <a:t> and achieve high revenue growth.</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solidFill>
                  <a:schemeClr val="dk1"/>
                </a:solidFill>
              </a:rPr>
              <a:t>The company’s acquisition of Mellanox is a key catalyst in this regard. Our estimates (ZACKS Analysis reports) suggest that the company’s revenues from the Data Center end- market will grow at a CAGR of 24.5% through fiscal 2023-2025.</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19ac4cae2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19ac4cae2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dont think we have time for this (if have time)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Investor presentation report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https://s201.q4cdn.com/141608511/files/doc_presentations/2023/02/nvda-f4q23-investor-presentation-final.pdf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2d83263f2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g22d83263f24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NVIDIA's focus strategy and AI infrastructure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NVIDIA has been focusing on artificial intelligence (AI) and machine learning (ML) in recent years, leveraging its GPU technology to develop solutions that enable customers to process vast amounts of data quickly and accurately. This focus has enabled the company to become a leader in the AI market and capitalize on the growing demand for AI technologies.</a:t>
            </a:r>
            <a:endParaRPr/>
          </a:p>
          <a:p>
            <a:pPr indent="0" lvl="0" marL="0" rtl="0" algn="l">
              <a:spcBef>
                <a:spcPts val="0"/>
              </a:spcBef>
              <a:spcAft>
                <a:spcPts val="0"/>
              </a:spcAft>
              <a:buClr>
                <a:schemeClr val="dk1"/>
              </a:buClr>
              <a:buSzPts val="1100"/>
              <a:buFont typeface="Arial"/>
              <a:buNone/>
            </a:pPr>
            <a:r>
              <a:rPr lang="en"/>
              <a:t>E.g. NVIDIA has developed a suite of software and hardware products that enable customers to build and deploy AI applications quickly and easily. Its AI infrastructure platform, NVIDIA EGX, enables customers to run AI workloads at the edge of the network, closer to where data is generated. This helps to reduce latency and improve performance, which is important for applications such as autonomous vehicles and industrial automation.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Partners w the top</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2e68b7786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0" name="Google Shape;1140;g22e68b77861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Healthcare is approximated to </a:t>
            </a:r>
            <a:r>
              <a:rPr lang="en"/>
              <a:t>$10 trillion industry. We can see that there will be an exponential growth for the healthcare AI market, so why is this so significant and how can Nvidia generate as much profits as possible.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2d83263f2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g22d83263f24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addition to its focus on AI, NVIDIA has been expanding its presence in the healthcare and automotive industries. In healthcare, NVIDIA's GPUs are used in medical imaging and drug discovery applications. The company has also developed an AI-powered platform called Clara that enables healthcare providers to process and analyze medical data more efficiently.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Nvidia's expertise in AI and data science techniques could give them an edge as the demand for AI and machine learning technologies continues to grow in the healthcare sector, and help them capture a larger market share.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2e68b77861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g22e68b77861_2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healthcare and automotive industries are both expected to see significant growth in the coming years, which could provide opportunities for NVIDIA. The global healthcare AI market is projected to grow at a compound annual growth rate (CAGR) of 40.4% between 2021 and 2028, according to a report by Grand View Research. Meanwhile, the global autonomous vehicle market is projected to grow at a CAGR of 63.1% between 2020 and 2030, according to a report by MarketsandMarkets.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E.g. In the automotive industry, NVIDIA's GPUs are used in autonomous vehicle applications, enabling vehicles to process and analyze large amounts of sensor data in real time. The company has partnerships with several leading automakers, including Audi, BMW, and Mercedes-Benz, and has developed a platform called DRIVE that enables the development and deployment of autonomous vehicle technology.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NVIDIA's strong position in the automotive industry and partnerships with leading automakers position it for growth in the autonomous vehicle market</a:t>
            </a:r>
            <a:endParaRPr/>
          </a:p>
          <a:p>
            <a:pPr indent="0" lvl="0" marL="0" rtl="0" algn="l">
              <a:lnSpc>
                <a:spcPct val="100000"/>
              </a:lnSpc>
              <a:spcBef>
                <a:spcPts val="0"/>
              </a:spcBef>
              <a:spcAft>
                <a:spcPts val="0"/>
              </a:spcAft>
              <a:buSzPts val="1100"/>
              <a:buNone/>
            </a:pPr>
            <a:r>
              <a:rPr lang="en"/>
              <a:t>NVIDIA's focus on these industries, combined with projected growth, makes it an attractive investment opportunity with potential for strong returns.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2e68b778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g22e68b778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https://s201.q4cdn.com/141608511/files/doc_financials/2022/ar/2022-Annual-Review.pdf</a:t>
            </a:r>
            <a:endParaRPr/>
          </a:p>
          <a:p>
            <a:pPr indent="0" lvl="0" marL="0" rtl="0" algn="l">
              <a:lnSpc>
                <a:spcPct val="100000"/>
              </a:lnSpc>
              <a:spcBef>
                <a:spcPts val="0"/>
              </a:spcBef>
              <a:spcAft>
                <a:spcPts val="0"/>
              </a:spcAft>
              <a:buSzPts val="1100"/>
              <a:buNone/>
            </a:pPr>
            <a:br>
              <a:rPr lang="en"/>
            </a:br>
            <a:r>
              <a:rPr lang="en"/>
              <a:t>Firstly, let me introduce Nvidia. </a:t>
            </a:r>
            <a:br>
              <a:rPr lang="en"/>
            </a:br>
            <a:endParaRPr/>
          </a:p>
          <a:p>
            <a:pPr indent="0" lvl="0" marL="0" rtl="0" algn="l">
              <a:lnSpc>
                <a:spcPct val="100000"/>
              </a:lnSpc>
              <a:spcBef>
                <a:spcPts val="0"/>
              </a:spcBef>
              <a:spcAft>
                <a:spcPts val="0"/>
              </a:spcAft>
              <a:buSzPts val="1100"/>
              <a:buNone/>
            </a:pPr>
            <a:r>
              <a:rPr lang="en"/>
              <a:t>Nvidia is a technology company that operates in two segments: </a:t>
            </a:r>
            <a:endParaRPr/>
          </a:p>
          <a:p>
            <a:pPr indent="-298450" lvl="0" marL="457200" rtl="0" algn="l">
              <a:lnSpc>
                <a:spcPct val="100000"/>
              </a:lnSpc>
              <a:spcBef>
                <a:spcPts val="0"/>
              </a:spcBef>
              <a:spcAft>
                <a:spcPts val="0"/>
              </a:spcAft>
              <a:buSzPts val="1100"/>
              <a:buChar char="-"/>
            </a:pPr>
            <a:r>
              <a:rPr lang="en"/>
              <a:t>Graphics segment (which mainly includes the graphical processing units)</a:t>
            </a:r>
            <a:endParaRPr/>
          </a:p>
          <a:p>
            <a:pPr indent="-298450" lvl="0" marL="457200" rtl="0" algn="l">
              <a:lnSpc>
                <a:spcPct val="100000"/>
              </a:lnSpc>
              <a:spcBef>
                <a:spcPts val="0"/>
              </a:spcBef>
              <a:spcAft>
                <a:spcPts val="0"/>
              </a:spcAft>
              <a:buSzPts val="1100"/>
              <a:buChar char="-"/>
            </a:pPr>
            <a:r>
              <a:rPr lang="en"/>
              <a:t>Compute &amp; Networking (includes Data center platforms and systems for AI)</a:t>
            </a:r>
            <a:endParaRPr/>
          </a:p>
          <a:p>
            <a:pPr indent="0" lvl="0" marL="0" rtl="0" algn="l">
              <a:lnSpc>
                <a:spcPct val="115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Furthermore, in the past 5 years,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Nvidia has greatly outperformed S&amp;P500 and Nasdaq100</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2e0340186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g22e0340186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2e0340186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6" name="Google Shape;1226;g22e03401863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GPU success attributed to parallel processing capabilities supported by thousands of computing cores necessary to run deep learning algorithms</a:t>
            </a:r>
            <a:br>
              <a:rPr lang="en"/>
            </a:br>
            <a:endParaRPr/>
          </a:p>
          <a:p>
            <a:pPr indent="0" lvl="0" marL="0" rtl="0" algn="l">
              <a:lnSpc>
                <a:spcPct val="100000"/>
              </a:lnSpc>
              <a:spcBef>
                <a:spcPts val="0"/>
              </a:spcBef>
              <a:spcAft>
                <a:spcPts val="0"/>
              </a:spcAft>
              <a:buClr>
                <a:schemeClr val="dk1"/>
              </a:buClr>
              <a:buSzPts val="1100"/>
              <a:buFont typeface="Arial"/>
              <a:buNone/>
            </a:pPr>
            <a:r>
              <a:rPr lang="en"/>
              <a:t>Dominant name in Data Center, professional visualization, and gaming markets, where Intel and AMD are playing a catch-up role</a:t>
            </a:r>
            <a:br>
              <a:rPr lang="en"/>
            </a:br>
            <a:endParaRPr/>
          </a:p>
          <a:p>
            <a:pPr indent="0" lvl="0" marL="0" rtl="0" algn="l">
              <a:lnSpc>
                <a:spcPct val="100000"/>
              </a:lnSpc>
              <a:spcBef>
                <a:spcPts val="0"/>
              </a:spcBef>
              <a:spcAft>
                <a:spcPts val="0"/>
              </a:spcAft>
              <a:buClr>
                <a:schemeClr val="dk1"/>
              </a:buClr>
              <a:buSzPts val="1100"/>
              <a:buFont typeface="Arial"/>
              <a:buNone/>
            </a:pPr>
            <a:r>
              <a:rPr lang="en"/>
              <a:t>Limited scope for growth in apps processor market dominated by Apple, Samsung, and Qualcomm</a:t>
            </a:r>
            <a:br>
              <a:rPr lang="en"/>
            </a:br>
            <a:endParaRPr/>
          </a:p>
          <a:p>
            <a:pPr indent="0" lvl="0" marL="0" rtl="0" algn="l">
              <a:lnSpc>
                <a:spcPct val="100000"/>
              </a:lnSpc>
              <a:spcBef>
                <a:spcPts val="0"/>
              </a:spcBef>
              <a:spcAft>
                <a:spcPts val="0"/>
              </a:spcAft>
              <a:buClr>
                <a:schemeClr val="dk1"/>
              </a:buClr>
              <a:buSzPts val="1100"/>
              <a:buFont typeface="Arial"/>
              <a:buNone/>
            </a:pPr>
            <a:r>
              <a:rPr lang="en"/>
              <a:t>Competitive pressure from Intel and AMD planning to integrate graphics cores into their chips may negatively impact NVIDIA's revenues in the long haul</a:t>
            </a:r>
            <a:br>
              <a:rPr lang="en"/>
            </a:br>
            <a:endParaRPr/>
          </a:p>
          <a:p>
            <a:pPr indent="0" lvl="0" marL="0" rtl="0" algn="l">
              <a:lnSpc>
                <a:spcPct val="100000"/>
              </a:lnSpc>
              <a:spcBef>
                <a:spcPts val="0"/>
              </a:spcBef>
              <a:spcAft>
                <a:spcPts val="0"/>
              </a:spcAft>
              <a:buClr>
                <a:schemeClr val="dk1"/>
              </a:buClr>
              <a:buSzPts val="1100"/>
              <a:buFont typeface="Arial"/>
              <a:buNone/>
            </a:pPr>
            <a:r>
              <a:rPr lang="en"/>
              <a:t>AMD's acquisition of Xilinx has posed a new competitive challenge for NVIDIA in fast-growing data-center chip market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2e0340186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g22e03401863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2e0340186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2" name="Google Shape;1272;g22e03401863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2e0340186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g22e03401863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2e0340186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8" name="Google Shape;1318;g22e03401863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2e0340186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g22e0340186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2e0340186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4" name="Google Shape;1364;g22e03401863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e375bd9f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22e375bd9f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Nvidia’s strong market returns is mainly due to its strong position in the Data center, gaming, Professional visualization and Automotive market.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With Data center and gaming being the majority of Nvidia’s revenue.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e375bd9fb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2e375bd9f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closer look at </a:t>
            </a:r>
            <a:r>
              <a:rPr lang="en"/>
              <a:t>Nvidia's dominance in the data center and gaming market.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 the past five years, Nvidia has achieved an impressive Compound Annual Growth Rate (CAGR) of 38.6%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leadership in artificial intelligence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technology is used by all hyperscale and major cloud computing providers, including Amazon, Google.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Gaming on the other hand. Faces a slow down in revenue in 2022.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Fortunately, Nvidia still </a:t>
            </a:r>
            <a:r>
              <a:rPr lang="en"/>
              <a:t>maintain</a:t>
            </a:r>
            <a:r>
              <a:rPr lang="en"/>
              <a:t> its strong market position of 80% market share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https://s201.q4cdn.com/141608511/files/doc_presentations/2023/02/nvda-f4q23-investor-presentation-final.pdf</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e375bd9fb_2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2e375bd9fb_2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400">
                <a:solidFill>
                  <a:schemeClr val="dk1"/>
                </a:solidFill>
              </a:rPr>
              <a:t>Next, </a:t>
            </a:r>
            <a:endParaRPr sz="1400">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sz="1400">
                <a:solidFill>
                  <a:schemeClr val="dk1"/>
                </a:solidFill>
              </a:rPr>
              <a:t>Nvidia earns its revenue basically from ….</a:t>
            </a:r>
            <a:br>
              <a:rPr lang="en" sz="1400">
                <a:solidFill>
                  <a:schemeClr val="dk1"/>
                </a:solidFill>
              </a:rPr>
            </a:br>
            <a:r>
              <a:rPr lang="en" sz="1400">
                <a:solidFill>
                  <a:schemeClr val="dk1"/>
                </a:solidFill>
              </a:rPr>
              <a:t>Earning revenue through the </a:t>
            </a:r>
            <a:r>
              <a:rPr b="1" lang="en" sz="1400">
                <a:solidFill>
                  <a:schemeClr val="dk1"/>
                </a:solidFill>
              </a:rPr>
              <a:t>sale of its products</a:t>
            </a:r>
            <a:r>
              <a:rPr lang="en" sz="1400">
                <a:solidFill>
                  <a:schemeClr val="dk1"/>
                </a:solidFill>
              </a:rPr>
              <a:t> and </a:t>
            </a:r>
            <a:r>
              <a:rPr b="1" lang="en" sz="1400">
                <a:solidFill>
                  <a:schemeClr val="dk1"/>
                </a:solidFill>
              </a:rPr>
              <a:t>services </a:t>
            </a:r>
            <a:r>
              <a:rPr lang="en" sz="1400">
                <a:solidFill>
                  <a:schemeClr val="dk1"/>
                </a:solidFill>
              </a:rPr>
              <a:t>to partners and customers, as well as through </a:t>
            </a:r>
            <a:r>
              <a:rPr b="1" lang="en" sz="1400">
                <a:solidFill>
                  <a:schemeClr val="dk1"/>
                </a:solidFill>
              </a:rPr>
              <a:t>licensing fees</a:t>
            </a:r>
            <a:r>
              <a:rPr lang="en" sz="1400">
                <a:solidFill>
                  <a:schemeClr val="dk1"/>
                </a:solidFill>
              </a:rPr>
              <a:t> for the use of its technology.</a:t>
            </a:r>
            <a:endParaRPr sz="1400">
              <a:solidFill>
                <a:schemeClr val="dk1"/>
              </a:solidFill>
            </a:endParaRPr>
          </a:p>
          <a:p>
            <a:pPr indent="0" lvl="0" marL="0" rtl="0" algn="l">
              <a:lnSpc>
                <a:spcPct val="200000"/>
              </a:lnSpc>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2d2c24ea8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22d2c24ea83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2e9a5dba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22e9a5dba9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https://s201.q4cdn.com/141608511/files/doc_presentations/2023/02/nvda-f4q23-investor-presentation-final.pdf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3"/>
              </a:rPr>
              <a:t>https://s201.q4cdn.com/141608511/files/doc_financials/2022/ar/2022-Annual-Review.pdf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Under Nvidia’s financials, we can see from this pie chart that the Data centers have become a biggest component of Nvidia’s revenue.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2"/>
          <p:cNvSpPr/>
          <p:nvPr>
            <p:ph idx="2" type="pic"/>
          </p:nvPr>
        </p:nvSpPr>
        <p:spPr>
          <a:xfrm>
            <a:off x="5466075" y="531900"/>
            <a:ext cx="2963100" cy="4079700"/>
          </a:xfrm>
          <a:prstGeom prst="rect">
            <a:avLst/>
          </a:prstGeom>
          <a:noFill/>
          <a:ln>
            <a:noFill/>
          </a:ln>
        </p:spPr>
      </p:sp>
      <p:sp>
        <p:nvSpPr>
          <p:cNvPr id="10" name="Google Shape;10;p52"/>
          <p:cNvSpPr txBox="1"/>
          <p:nvPr>
            <p:ph type="ctrTitle"/>
          </p:nvPr>
        </p:nvSpPr>
        <p:spPr>
          <a:xfrm>
            <a:off x="608193" y="367806"/>
            <a:ext cx="4305000" cy="941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5200"/>
              <a:buNone/>
              <a:defRPr sz="8550">
                <a:latin typeface="Amiko"/>
                <a:ea typeface="Amiko"/>
                <a:cs typeface="Amiko"/>
                <a:sym typeface="Amik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2"/>
          <p:cNvSpPr txBox="1"/>
          <p:nvPr>
            <p:ph idx="1" type="subTitle"/>
          </p:nvPr>
        </p:nvSpPr>
        <p:spPr>
          <a:xfrm>
            <a:off x="638900" y="4061556"/>
            <a:ext cx="2278200" cy="59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52"/>
          <p:cNvSpPr txBox="1"/>
          <p:nvPr>
            <p:ph idx="3" type="subTitle"/>
          </p:nvPr>
        </p:nvSpPr>
        <p:spPr>
          <a:xfrm>
            <a:off x="608193" y="1271124"/>
            <a:ext cx="4305000" cy="11145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3" name="Google Shape;13;p52"/>
          <p:cNvGrpSpPr/>
          <p:nvPr/>
        </p:nvGrpSpPr>
        <p:grpSpPr>
          <a:xfrm>
            <a:off x="4030826" y="3267373"/>
            <a:ext cx="644323" cy="1341290"/>
            <a:chOff x="2544700" y="238000"/>
            <a:chExt cx="2510025" cy="5225125"/>
          </a:xfrm>
        </p:grpSpPr>
        <p:sp>
          <p:nvSpPr>
            <p:cNvPr id="14" name="Google Shape;14;p52"/>
            <p:cNvSpPr/>
            <p:nvPr/>
          </p:nvSpPr>
          <p:spPr>
            <a:xfrm>
              <a:off x="2544700" y="238000"/>
              <a:ext cx="2510025" cy="5225125"/>
            </a:xfrm>
            <a:custGeom>
              <a:rect b="b" l="l" r="r" t="t"/>
              <a:pathLst>
                <a:path extrusionOk="0" h="209005" w="100401">
                  <a:moveTo>
                    <a:pt x="96122" y="5"/>
                  </a:moveTo>
                  <a:cubicBezTo>
                    <a:pt x="93710" y="5"/>
                    <a:pt x="92451" y="1520"/>
                    <a:pt x="92084" y="3825"/>
                  </a:cubicBezTo>
                  <a:cubicBezTo>
                    <a:pt x="92228" y="6269"/>
                    <a:pt x="93398" y="7870"/>
                    <a:pt x="95842" y="8055"/>
                  </a:cubicBezTo>
                  <a:cubicBezTo>
                    <a:pt x="95992" y="8066"/>
                    <a:pt x="96138" y="8071"/>
                    <a:pt x="96282" y="8071"/>
                  </a:cubicBezTo>
                  <a:cubicBezTo>
                    <a:pt x="98634" y="8071"/>
                    <a:pt x="100099" y="6654"/>
                    <a:pt x="100195" y="4215"/>
                  </a:cubicBezTo>
                  <a:cubicBezTo>
                    <a:pt x="100319" y="1607"/>
                    <a:pt x="98758" y="46"/>
                    <a:pt x="96170" y="5"/>
                  </a:cubicBezTo>
                  <a:cubicBezTo>
                    <a:pt x="96154" y="5"/>
                    <a:pt x="96138" y="5"/>
                    <a:pt x="96122" y="5"/>
                  </a:cubicBezTo>
                  <a:close/>
                  <a:moveTo>
                    <a:pt x="65531" y="5"/>
                  </a:moveTo>
                  <a:cubicBezTo>
                    <a:pt x="62861" y="5"/>
                    <a:pt x="61383" y="1689"/>
                    <a:pt x="61465" y="4215"/>
                  </a:cubicBezTo>
                  <a:cubicBezTo>
                    <a:pt x="61526" y="6500"/>
                    <a:pt x="62966" y="8076"/>
                    <a:pt x="65442" y="8076"/>
                  </a:cubicBezTo>
                  <a:cubicBezTo>
                    <a:pt x="65458" y="8076"/>
                    <a:pt x="65474" y="8076"/>
                    <a:pt x="65490" y="8076"/>
                  </a:cubicBezTo>
                  <a:cubicBezTo>
                    <a:pt x="68159" y="8055"/>
                    <a:pt x="69433" y="6474"/>
                    <a:pt x="69576" y="3907"/>
                  </a:cubicBezTo>
                  <a:lnTo>
                    <a:pt x="69576" y="3886"/>
                  </a:lnTo>
                  <a:cubicBezTo>
                    <a:pt x="69309" y="1463"/>
                    <a:pt x="67975" y="5"/>
                    <a:pt x="65531" y="5"/>
                  </a:cubicBezTo>
                  <a:close/>
                  <a:moveTo>
                    <a:pt x="4108" y="19"/>
                  </a:moveTo>
                  <a:cubicBezTo>
                    <a:pt x="1673" y="19"/>
                    <a:pt x="225" y="1540"/>
                    <a:pt x="186" y="4051"/>
                  </a:cubicBezTo>
                  <a:cubicBezTo>
                    <a:pt x="144" y="6494"/>
                    <a:pt x="1664" y="7768"/>
                    <a:pt x="3985" y="8137"/>
                  </a:cubicBezTo>
                  <a:cubicBezTo>
                    <a:pt x="6428" y="7994"/>
                    <a:pt x="8030" y="6844"/>
                    <a:pt x="8215" y="4420"/>
                  </a:cubicBezTo>
                  <a:cubicBezTo>
                    <a:pt x="8420" y="1792"/>
                    <a:pt x="6983" y="149"/>
                    <a:pt x="4395" y="26"/>
                  </a:cubicBezTo>
                  <a:cubicBezTo>
                    <a:pt x="4298" y="21"/>
                    <a:pt x="4202" y="19"/>
                    <a:pt x="4108" y="19"/>
                  </a:cubicBezTo>
                  <a:close/>
                  <a:moveTo>
                    <a:pt x="34995" y="1"/>
                  </a:moveTo>
                  <a:cubicBezTo>
                    <a:pt x="34920" y="1"/>
                    <a:pt x="34844" y="2"/>
                    <a:pt x="34768" y="5"/>
                  </a:cubicBezTo>
                  <a:cubicBezTo>
                    <a:pt x="32139" y="108"/>
                    <a:pt x="30743" y="1709"/>
                    <a:pt x="30887" y="4338"/>
                  </a:cubicBezTo>
                  <a:cubicBezTo>
                    <a:pt x="31031" y="6844"/>
                    <a:pt x="32591" y="7973"/>
                    <a:pt x="34953" y="8137"/>
                  </a:cubicBezTo>
                  <a:cubicBezTo>
                    <a:pt x="37458" y="7911"/>
                    <a:pt x="38937" y="6433"/>
                    <a:pt x="38937" y="4112"/>
                  </a:cubicBezTo>
                  <a:cubicBezTo>
                    <a:pt x="38937" y="1679"/>
                    <a:pt x="37522" y="1"/>
                    <a:pt x="34995" y="1"/>
                  </a:cubicBezTo>
                  <a:close/>
                  <a:moveTo>
                    <a:pt x="34850" y="33438"/>
                  </a:moveTo>
                  <a:cubicBezTo>
                    <a:pt x="32468" y="33746"/>
                    <a:pt x="30928" y="34896"/>
                    <a:pt x="30866" y="37422"/>
                  </a:cubicBezTo>
                  <a:cubicBezTo>
                    <a:pt x="30825" y="40112"/>
                    <a:pt x="32406" y="41570"/>
                    <a:pt x="34932" y="41570"/>
                  </a:cubicBezTo>
                  <a:cubicBezTo>
                    <a:pt x="37335" y="41570"/>
                    <a:pt x="38896" y="40030"/>
                    <a:pt x="38937" y="37648"/>
                  </a:cubicBezTo>
                  <a:cubicBezTo>
                    <a:pt x="38978" y="35101"/>
                    <a:pt x="37397" y="33684"/>
                    <a:pt x="34850" y="33438"/>
                  </a:cubicBezTo>
                  <a:close/>
                  <a:moveTo>
                    <a:pt x="96202" y="33499"/>
                  </a:moveTo>
                  <a:cubicBezTo>
                    <a:pt x="93686" y="33499"/>
                    <a:pt x="92227" y="35016"/>
                    <a:pt x="92104" y="37648"/>
                  </a:cubicBezTo>
                  <a:cubicBezTo>
                    <a:pt x="92310" y="40132"/>
                    <a:pt x="93788" y="41570"/>
                    <a:pt x="96129" y="41570"/>
                  </a:cubicBezTo>
                  <a:cubicBezTo>
                    <a:pt x="98635" y="41570"/>
                    <a:pt x="100278" y="40091"/>
                    <a:pt x="100237" y="37422"/>
                  </a:cubicBezTo>
                  <a:cubicBezTo>
                    <a:pt x="100175" y="34937"/>
                    <a:pt x="98594" y="33520"/>
                    <a:pt x="96253" y="33499"/>
                  </a:cubicBezTo>
                  <a:cubicBezTo>
                    <a:pt x="96236" y="33499"/>
                    <a:pt x="96219" y="33499"/>
                    <a:pt x="96202" y="33499"/>
                  </a:cubicBezTo>
                  <a:close/>
                  <a:moveTo>
                    <a:pt x="4260" y="33499"/>
                  </a:moveTo>
                  <a:cubicBezTo>
                    <a:pt x="1744" y="33499"/>
                    <a:pt x="145" y="34955"/>
                    <a:pt x="165" y="37607"/>
                  </a:cubicBezTo>
                  <a:cubicBezTo>
                    <a:pt x="186" y="40091"/>
                    <a:pt x="1767" y="41529"/>
                    <a:pt x="4108" y="41570"/>
                  </a:cubicBezTo>
                  <a:cubicBezTo>
                    <a:pt x="4142" y="41571"/>
                    <a:pt x="4175" y="41571"/>
                    <a:pt x="4209" y="41571"/>
                  </a:cubicBezTo>
                  <a:cubicBezTo>
                    <a:pt x="6674" y="41571"/>
                    <a:pt x="8155" y="40077"/>
                    <a:pt x="8297" y="37483"/>
                  </a:cubicBezTo>
                  <a:cubicBezTo>
                    <a:pt x="8092" y="34998"/>
                    <a:pt x="6695" y="33540"/>
                    <a:pt x="4313" y="33499"/>
                  </a:cubicBezTo>
                  <a:cubicBezTo>
                    <a:pt x="4296" y="33499"/>
                    <a:pt x="4278" y="33499"/>
                    <a:pt x="4260" y="33499"/>
                  </a:cubicBezTo>
                  <a:close/>
                  <a:moveTo>
                    <a:pt x="65452" y="33513"/>
                  </a:moveTo>
                  <a:cubicBezTo>
                    <a:pt x="63009" y="33513"/>
                    <a:pt x="61485" y="35051"/>
                    <a:pt x="61465" y="37483"/>
                  </a:cubicBezTo>
                  <a:cubicBezTo>
                    <a:pt x="61424" y="40002"/>
                    <a:pt x="63005" y="41572"/>
                    <a:pt x="65509" y="41572"/>
                  </a:cubicBezTo>
                  <a:cubicBezTo>
                    <a:pt x="65557" y="41572"/>
                    <a:pt x="65605" y="41571"/>
                    <a:pt x="65654" y="41570"/>
                  </a:cubicBezTo>
                  <a:cubicBezTo>
                    <a:pt x="68016" y="41508"/>
                    <a:pt x="69433" y="40071"/>
                    <a:pt x="69556" y="37565"/>
                  </a:cubicBezTo>
                  <a:cubicBezTo>
                    <a:pt x="69474" y="35101"/>
                    <a:pt x="68139" y="33643"/>
                    <a:pt x="65736" y="33520"/>
                  </a:cubicBezTo>
                  <a:cubicBezTo>
                    <a:pt x="65640" y="33515"/>
                    <a:pt x="65545" y="33513"/>
                    <a:pt x="65452" y="33513"/>
                  </a:cubicBezTo>
                  <a:close/>
                  <a:moveTo>
                    <a:pt x="4190" y="66994"/>
                  </a:moveTo>
                  <a:cubicBezTo>
                    <a:pt x="1767" y="66994"/>
                    <a:pt x="247" y="68452"/>
                    <a:pt x="186" y="70854"/>
                  </a:cubicBezTo>
                  <a:cubicBezTo>
                    <a:pt x="103" y="73463"/>
                    <a:pt x="1623" y="75023"/>
                    <a:pt x="4231" y="75044"/>
                  </a:cubicBezTo>
                  <a:cubicBezTo>
                    <a:pt x="4247" y="75044"/>
                    <a:pt x="4264" y="75044"/>
                    <a:pt x="4280" y="75044"/>
                  </a:cubicBezTo>
                  <a:cubicBezTo>
                    <a:pt x="6692" y="75044"/>
                    <a:pt x="7951" y="73529"/>
                    <a:pt x="8318" y="71204"/>
                  </a:cubicBezTo>
                  <a:cubicBezTo>
                    <a:pt x="8112" y="68616"/>
                    <a:pt x="6819" y="66994"/>
                    <a:pt x="4190" y="66994"/>
                  </a:cubicBezTo>
                  <a:close/>
                  <a:moveTo>
                    <a:pt x="34918" y="66969"/>
                  </a:moveTo>
                  <a:cubicBezTo>
                    <a:pt x="34841" y="66969"/>
                    <a:pt x="34764" y="66970"/>
                    <a:pt x="34686" y="66973"/>
                  </a:cubicBezTo>
                  <a:cubicBezTo>
                    <a:pt x="32222" y="67076"/>
                    <a:pt x="30989" y="68595"/>
                    <a:pt x="30825" y="71019"/>
                  </a:cubicBezTo>
                  <a:cubicBezTo>
                    <a:pt x="31010" y="73442"/>
                    <a:pt x="32242" y="74941"/>
                    <a:pt x="34706" y="75044"/>
                  </a:cubicBezTo>
                  <a:cubicBezTo>
                    <a:pt x="34799" y="75048"/>
                    <a:pt x="34890" y="75050"/>
                    <a:pt x="34980" y="75050"/>
                  </a:cubicBezTo>
                  <a:cubicBezTo>
                    <a:pt x="37501" y="75050"/>
                    <a:pt x="38937" y="73398"/>
                    <a:pt x="38937" y="71019"/>
                  </a:cubicBezTo>
                  <a:cubicBezTo>
                    <a:pt x="38937" y="68607"/>
                    <a:pt x="37447" y="66969"/>
                    <a:pt x="34918" y="66969"/>
                  </a:cubicBezTo>
                  <a:close/>
                  <a:moveTo>
                    <a:pt x="96017" y="66987"/>
                  </a:moveTo>
                  <a:cubicBezTo>
                    <a:pt x="93750" y="66987"/>
                    <a:pt x="92519" y="68455"/>
                    <a:pt x="92104" y="70608"/>
                  </a:cubicBezTo>
                  <a:cubicBezTo>
                    <a:pt x="92145" y="73134"/>
                    <a:pt x="93295" y="74756"/>
                    <a:pt x="95698" y="75023"/>
                  </a:cubicBezTo>
                  <a:cubicBezTo>
                    <a:pt x="95910" y="75045"/>
                    <a:pt x="96115" y="75056"/>
                    <a:pt x="96315" y="75056"/>
                  </a:cubicBezTo>
                  <a:cubicBezTo>
                    <a:pt x="98570" y="75056"/>
                    <a:pt x="100007" y="73684"/>
                    <a:pt x="100195" y="71306"/>
                  </a:cubicBezTo>
                  <a:cubicBezTo>
                    <a:pt x="100401" y="68719"/>
                    <a:pt x="98902" y="67117"/>
                    <a:pt x="96294" y="66994"/>
                  </a:cubicBezTo>
                  <a:cubicBezTo>
                    <a:pt x="96200" y="66989"/>
                    <a:pt x="96108" y="66987"/>
                    <a:pt x="96017" y="66987"/>
                  </a:cubicBezTo>
                  <a:close/>
                  <a:moveTo>
                    <a:pt x="65436" y="66972"/>
                  </a:moveTo>
                  <a:cubicBezTo>
                    <a:pt x="62989" y="66972"/>
                    <a:pt x="61566" y="68543"/>
                    <a:pt x="61465" y="70834"/>
                  </a:cubicBezTo>
                  <a:cubicBezTo>
                    <a:pt x="61362" y="73360"/>
                    <a:pt x="62882" y="74859"/>
                    <a:pt x="65510" y="75126"/>
                  </a:cubicBezTo>
                  <a:cubicBezTo>
                    <a:pt x="67913" y="74879"/>
                    <a:pt x="69453" y="73688"/>
                    <a:pt x="69515" y="71204"/>
                  </a:cubicBezTo>
                  <a:cubicBezTo>
                    <a:pt x="69576" y="68575"/>
                    <a:pt x="68159" y="67035"/>
                    <a:pt x="65531" y="66973"/>
                  </a:cubicBezTo>
                  <a:cubicBezTo>
                    <a:pt x="65499" y="66973"/>
                    <a:pt x="65467" y="66972"/>
                    <a:pt x="65436" y="66972"/>
                  </a:cubicBezTo>
                  <a:close/>
                  <a:moveTo>
                    <a:pt x="4181" y="100486"/>
                  </a:moveTo>
                  <a:cubicBezTo>
                    <a:pt x="1742" y="100486"/>
                    <a:pt x="165" y="101939"/>
                    <a:pt x="165" y="104554"/>
                  </a:cubicBezTo>
                  <a:cubicBezTo>
                    <a:pt x="165" y="107039"/>
                    <a:pt x="1726" y="108476"/>
                    <a:pt x="4087" y="108518"/>
                  </a:cubicBezTo>
                  <a:cubicBezTo>
                    <a:pt x="4138" y="108519"/>
                    <a:pt x="4189" y="108519"/>
                    <a:pt x="4239" y="108519"/>
                  </a:cubicBezTo>
                  <a:cubicBezTo>
                    <a:pt x="6693" y="108519"/>
                    <a:pt x="8136" y="107048"/>
                    <a:pt x="8297" y="104492"/>
                  </a:cubicBezTo>
                  <a:cubicBezTo>
                    <a:pt x="8112" y="101967"/>
                    <a:pt x="6695" y="100529"/>
                    <a:pt x="4334" y="100488"/>
                  </a:cubicBezTo>
                  <a:cubicBezTo>
                    <a:pt x="4282" y="100487"/>
                    <a:pt x="4232" y="100486"/>
                    <a:pt x="4181" y="100486"/>
                  </a:cubicBezTo>
                  <a:close/>
                  <a:moveTo>
                    <a:pt x="34865" y="100467"/>
                  </a:moveTo>
                  <a:cubicBezTo>
                    <a:pt x="34833" y="100467"/>
                    <a:pt x="34800" y="100467"/>
                    <a:pt x="34768" y="100467"/>
                  </a:cubicBezTo>
                  <a:cubicBezTo>
                    <a:pt x="32406" y="100529"/>
                    <a:pt x="30969" y="101925"/>
                    <a:pt x="30846" y="104492"/>
                  </a:cubicBezTo>
                  <a:cubicBezTo>
                    <a:pt x="30927" y="107082"/>
                    <a:pt x="32426" y="108538"/>
                    <a:pt x="34941" y="108538"/>
                  </a:cubicBezTo>
                  <a:cubicBezTo>
                    <a:pt x="34959" y="108538"/>
                    <a:pt x="34976" y="108538"/>
                    <a:pt x="34994" y="108538"/>
                  </a:cubicBezTo>
                  <a:cubicBezTo>
                    <a:pt x="37376" y="108518"/>
                    <a:pt x="38916" y="106957"/>
                    <a:pt x="38937" y="104575"/>
                  </a:cubicBezTo>
                  <a:cubicBezTo>
                    <a:pt x="38957" y="102060"/>
                    <a:pt x="37395" y="100467"/>
                    <a:pt x="34865" y="100467"/>
                  </a:cubicBezTo>
                  <a:close/>
                  <a:moveTo>
                    <a:pt x="96170" y="100385"/>
                  </a:moveTo>
                  <a:cubicBezTo>
                    <a:pt x="93870" y="100714"/>
                    <a:pt x="92228" y="101782"/>
                    <a:pt x="92145" y="104308"/>
                  </a:cubicBezTo>
                  <a:cubicBezTo>
                    <a:pt x="92063" y="106998"/>
                    <a:pt x="93645" y="108497"/>
                    <a:pt x="96170" y="108538"/>
                  </a:cubicBezTo>
                  <a:cubicBezTo>
                    <a:pt x="96204" y="108539"/>
                    <a:pt x="96237" y="108539"/>
                    <a:pt x="96271" y="108539"/>
                  </a:cubicBezTo>
                  <a:cubicBezTo>
                    <a:pt x="98558" y="108539"/>
                    <a:pt x="100135" y="107147"/>
                    <a:pt x="100216" y="104698"/>
                  </a:cubicBezTo>
                  <a:cubicBezTo>
                    <a:pt x="100319" y="102028"/>
                    <a:pt x="98717" y="100734"/>
                    <a:pt x="96170" y="100406"/>
                  </a:cubicBezTo>
                  <a:lnTo>
                    <a:pt x="96170" y="100385"/>
                  </a:lnTo>
                  <a:close/>
                  <a:moveTo>
                    <a:pt x="65415" y="100479"/>
                  </a:moveTo>
                  <a:cubicBezTo>
                    <a:pt x="63013" y="100479"/>
                    <a:pt x="61504" y="102032"/>
                    <a:pt x="61465" y="104451"/>
                  </a:cubicBezTo>
                  <a:cubicBezTo>
                    <a:pt x="61445" y="106951"/>
                    <a:pt x="63007" y="108540"/>
                    <a:pt x="65511" y="108540"/>
                  </a:cubicBezTo>
                  <a:cubicBezTo>
                    <a:pt x="65558" y="108540"/>
                    <a:pt x="65606" y="108539"/>
                    <a:pt x="65654" y="108538"/>
                  </a:cubicBezTo>
                  <a:cubicBezTo>
                    <a:pt x="68016" y="108456"/>
                    <a:pt x="69433" y="107060"/>
                    <a:pt x="69556" y="104554"/>
                  </a:cubicBezTo>
                  <a:cubicBezTo>
                    <a:pt x="69494" y="102069"/>
                    <a:pt x="68118" y="100611"/>
                    <a:pt x="65736" y="100488"/>
                  </a:cubicBezTo>
                  <a:cubicBezTo>
                    <a:pt x="65627" y="100482"/>
                    <a:pt x="65520" y="100479"/>
                    <a:pt x="65415" y="100479"/>
                  </a:cubicBezTo>
                  <a:close/>
                  <a:moveTo>
                    <a:pt x="4071" y="133950"/>
                  </a:moveTo>
                  <a:cubicBezTo>
                    <a:pt x="1829" y="133950"/>
                    <a:pt x="376" y="135322"/>
                    <a:pt x="206" y="137699"/>
                  </a:cubicBezTo>
                  <a:cubicBezTo>
                    <a:pt x="1" y="140287"/>
                    <a:pt x="1500" y="141889"/>
                    <a:pt x="4108" y="142012"/>
                  </a:cubicBezTo>
                  <a:cubicBezTo>
                    <a:pt x="4202" y="142017"/>
                    <a:pt x="4294" y="142019"/>
                    <a:pt x="4384" y="142019"/>
                  </a:cubicBezTo>
                  <a:cubicBezTo>
                    <a:pt x="6651" y="142019"/>
                    <a:pt x="7883" y="140550"/>
                    <a:pt x="8297" y="138398"/>
                  </a:cubicBezTo>
                  <a:cubicBezTo>
                    <a:pt x="8256" y="135872"/>
                    <a:pt x="7086" y="134249"/>
                    <a:pt x="4683" y="133982"/>
                  </a:cubicBezTo>
                  <a:cubicBezTo>
                    <a:pt x="4473" y="133961"/>
                    <a:pt x="4269" y="133950"/>
                    <a:pt x="4071" y="133950"/>
                  </a:cubicBezTo>
                  <a:close/>
                  <a:moveTo>
                    <a:pt x="65551" y="133962"/>
                  </a:moveTo>
                  <a:cubicBezTo>
                    <a:pt x="62861" y="133962"/>
                    <a:pt x="61403" y="135646"/>
                    <a:pt x="61465" y="138131"/>
                  </a:cubicBezTo>
                  <a:cubicBezTo>
                    <a:pt x="61526" y="140451"/>
                    <a:pt x="63005" y="142032"/>
                    <a:pt x="65490" y="142032"/>
                  </a:cubicBezTo>
                  <a:cubicBezTo>
                    <a:pt x="68134" y="142012"/>
                    <a:pt x="69428" y="140436"/>
                    <a:pt x="69576" y="137857"/>
                  </a:cubicBezTo>
                  <a:lnTo>
                    <a:pt x="69576" y="137857"/>
                  </a:lnTo>
                  <a:cubicBezTo>
                    <a:pt x="69576" y="137859"/>
                    <a:pt x="69576" y="137861"/>
                    <a:pt x="69576" y="137864"/>
                  </a:cubicBezTo>
                  <a:lnTo>
                    <a:pt x="69576" y="137843"/>
                  </a:lnTo>
                  <a:cubicBezTo>
                    <a:pt x="69576" y="137848"/>
                    <a:pt x="69576" y="137852"/>
                    <a:pt x="69576" y="137857"/>
                  </a:cubicBezTo>
                  <a:lnTo>
                    <a:pt x="69576" y="137857"/>
                  </a:lnTo>
                  <a:cubicBezTo>
                    <a:pt x="69307" y="135417"/>
                    <a:pt x="68013" y="133962"/>
                    <a:pt x="65551" y="133962"/>
                  </a:cubicBezTo>
                  <a:close/>
                  <a:moveTo>
                    <a:pt x="34665" y="133880"/>
                  </a:moveTo>
                  <a:cubicBezTo>
                    <a:pt x="32181" y="134249"/>
                    <a:pt x="30722" y="135646"/>
                    <a:pt x="30887" y="138295"/>
                  </a:cubicBezTo>
                  <a:cubicBezTo>
                    <a:pt x="31049" y="140722"/>
                    <a:pt x="32525" y="142033"/>
                    <a:pt x="34904" y="142033"/>
                  </a:cubicBezTo>
                  <a:cubicBezTo>
                    <a:pt x="34941" y="142033"/>
                    <a:pt x="34977" y="142033"/>
                    <a:pt x="35014" y="142032"/>
                  </a:cubicBezTo>
                  <a:cubicBezTo>
                    <a:pt x="37499" y="141971"/>
                    <a:pt x="38937" y="140348"/>
                    <a:pt x="38937" y="138048"/>
                  </a:cubicBezTo>
                  <a:cubicBezTo>
                    <a:pt x="38957" y="135522"/>
                    <a:pt x="37397" y="134023"/>
                    <a:pt x="34665" y="133880"/>
                  </a:cubicBezTo>
                  <a:close/>
                  <a:moveTo>
                    <a:pt x="96294" y="133975"/>
                  </a:moveTo>
                  <a:cubicBezTo>
                    <a:pt x="96199" y="133975"/>
                    <a:pt x="96103" y="133978"/>
                    <a:pt x="96006" y="133982"/>
                  </a:cubicBezTo>
                  <a:cubicBezTo>
                    <a:pt x="93398" y="134085"/>
                    <a:pt x="91981" y="135728"/>
                    <a:pt x="92186" y="138336"/>
                  </a:cubicBezTo>
                  <a:cubicBezTo>
                    <a:pt x="92351" y="140780"/>
                    <a:pt x="93973" y="141930"/>
                    <a:pt x="96396" y="142094"/>
                  </a:cubicBezTo>
                  <a:cubicBezTo>
                    <a:pt x="98717" y="141704"/>
                    <a:pt x="100257" y="140431"/>
                    <a:pt x="100216" y="137987"/>
                  </a:cubicBezTo>
                  <a:cubicBezTo>
                    <a:pt x="100176" y="135496"/>
                    <a:pt x="98729" y="133975"/>
                    <a:pt x="96294" y="133975"/>
                  </a:cubicBezTo>
                  <a:close/>
                  <a:moveTo>
                    <a:pt x="96073" y="167435"/>
                  </a:moveTo>
                  <a:cubicBezTo>
                    <a:pt x="93808" y="167435"/>
                    <a:pt x="92347" y="168846"/>
                    <a:pt x="92104" y="171276"/>
                  </a:cubicBezTo>
                  <a:cubicBezTo>
                    <a:pt x="92166" y="173740"/>
                    <a:pt x="93419" y="175301"/>
                    <a:pt x="95821" y="175465"/>
                  </a:cubicBezTo>
                  <a:cubicBezTo>
                    <a:pt x="95977" y="175476"/>
                    <a:pt x="96130" y="175482"/>
                    <a:pt x="96279" y="175482"/>
                  </a:cubicBezTo>
                  <a:cubicBezTo>
                    <a:pt x="98606" y="175482"/>
                    <a:pt x="100100" y="174135"/>
                    <a:pt x="100216" y="171645"/>
                  </a:cubicBezTo>
                  <a:cubicBezTo>
                    <a:pt x="100339" y="168976"/>
                    <a:pt x="98696" y="167456"/>
                    <a:pt x="96170" y="167436"/>
                  </a:cubicBezTo>
                  <a:cubicBezTo>
                    <a:pt x="96138" y="167435"/>
                    <a:pt x="96105" y="167435"/>
                    <a:pt x="96073" y="167435"/>
                  </a:cubicBezTo>
                  <a:close/>
                  <a:moveTo>
                    <a:pt x="4209" y="167435"/>
                  </a:moveTo>
                  <a:cubicBezTo>
                    <a:pt x="4175" y="167435"/>
                    <a:pt x="4142" y="167435"/>
                    <a:pt x="4108" y="167436"/>
                  </a:cubicBezTo>
                  <a:cubicBezTo>
                    <a:pt x="1767" y="167477"/>
                    <a:pt x="186" y="168914"/>
                    <a:pt x="165" y="171399"/>
                  </a:cubicBezTo>
                  <a:cubicBezTo>
                    <a:pt x="145" y="174032"/>
                    <a:pt x="1723" y="175487"/>
                    <a:pt x="4209" y="175487"/>
                  </a:cubicBezTo>
                  <a:cubicBezTo>
                    <a:pt x="4244" y="175487"/>
                    <a:pt x="4278" y="175486"/>
                    <a:pt x="4313" y="175486"/>
                  </a:cubicBezTo>
                  <a:cubicBezTo>
                    <a:pt x="6695" y="175465"/>
                    <a:pt x="8092" y="174007"/>
                    <a:pt x="8297" y="171522"/>
                  </a:cubicBezTo>
                  <a:cubicBezTo>
                    <a:pt x="8155" y="168929"/>
                    <a:pt x="6674" y="167435"/>
                    <a:pt x="4209" y="167435"/>
                  </a:cubicBezTo>
                  <a:close/>
                  <a:moveTo>
                    <a:pt x="65457" y="167429"/>
                  </a:moveTo>
                  <a:cubicBezTo>
                    <a:pt x="63030" y="167429"/>
                    <a:pt x="61485" y="168986"/>
                    <a:pt x="61465" y="171440"/>
                  </a:cubicBezTo>
                  <a:cubicBezTo>
                    <a:pt x="61445" y="173923"/>
                    <a:pt x="62967" y="175489"/>
                    <a:pt x="65462" y="175489"/>
                  </a:cubicBezTo>
                  <a:cubicBezTo>
                    <a:pt x="65525" y="175489"/>
                    <a:pt x="65589" y="175488"/>
                    <a:pt x="65654" y="175486"/>
                  </a:cubicBezTo>
                  <a:cubicBezTo>
                    <a:pt x="68036" y="175424"/>
                    <a:pt x="69433" y="174007"/>
                    <a:pt x="69535" y="171543"/>
                  </a:cubicBezTo>
                  <a:cubicBezTo>
                    <a:pt x="69494" y="169017"/>
                    <a:pt x="68098" y="167559"/>
                    <a:pt x="65736" y="167436"/>
                  </a:cubicBezTo>
                  <a:cubicBezTo>
                    <a:pt x="65642" y="167431"/>
                    <a:pt x="65549" y="167429"/>
                    <a:pt x="65457" y="167429"/>
                  </a:cubicBezTo>
                  <a:close/>
                  <a:moveTo>
                    <a:pt x="34884" y="167435"/>
                  </a:moveTo>
                  <a:cubicBezTo>
                    <a:pt x="34852" y="167435"/>
                    <a:pt x="34821" y="167435"/>
                    <a:pt x="34789" y="167436"/>
                  </a:cubicBezTo>
                  <a:cubicBezTo>
                    <a:pt x="32427" y="167477"/>
                    <a:pt x="30989" y="168894"/>
                    <a:pt x="30846" y="171543"/>
                  </a:cubicBezTo>
                  <a:cubicBezTo>
                    <a:pt x="30907" y="173843"/>
                    <a:pt x="32201" y="175342"/>
                    <a:pt x="34604" y="175486"/>
                  </a:cubicBezTo>
                  <a:cubicBezTo>
                    <a:pt x="34717" y="175492"/>
                    <a:pt x="34829" y="175495"/>
                    <a:pt x="34939" y="175495"/>
                  </a:cubicBezTo>
                  <a:cubicBezTo>
                    <a:pt x="37354" y="175495"/>
                    <a:pt x="38878" y="173999"/>
                    <a:pt x="38937" y="171563"/>
                  </a:cubicBezTo>
                  <a:cubicBezTo>
                    <a:pt x="38998" y="169048"/>
                    <a:pt x="37416" y="167435"/>
                    <a:pt x="34884" y="167435"/>
                  </a:cubicBezTo>
                  <a:close/>
                  <a:moveTo>
                    <a:pt x="96115" y="200929"/>
                  </a:moveTo>
                  <a:cubicBezTo>
                    <a:pt x="93714" y="200929"/>
                    <a:pt x="92469" y="202439"/>
                    <a:pt x="92084" y="204729"/>
                  </a:cubicBezTo>
                  <a:cubicBezTo>
                    <a:pt x="92269" y="207317"/>
                    <a:pt x="93542" y="208959"/>
                    <a:pt x="96170" y="208980"/>
                  </a:cubicBezTo>
                  <a:cubicBezTo>
                    <a:pt x="96204" y="208981"/>
                    <a:pt x="96237" y="208981"/>
                    <a:pt x="96270" y="208981"/>
                  </a:cubicBezTo>
                  <a:cubicBezTo>
                    <a:pt x="98635" y="208981"/>
                    <a:pt x="100115" y="207530"/>
                    <a:pt x="100216" y="205160"/>
                  </a:cubicBezTo>
                  <a:cubicBezTo>
                    <a:pt x="100298" y="202552"/>
                    <a:pt x="98820" y="200991"/>
                    <a:pt x="96212" y="200930"/>
                  </a:cubicBezTo>
                  <a:cubicBezTo>
                    <a:pt x="96179" y="200929"/>
                    <a:pt x="96147" y="200929"/>
                    <a:pt x="96115" y="200929"/>
                  </a:cubicBezTo>
                  <a:close/>
                  <a:moveTo>
                    <a:pt x="4092" y="200923"/>
                  </a:moveTo>
                  <a:cubicBezTo>
                    <a:pt x="1811" y="200923"/>
                    <a:pt x="358" y="202315"/>
                    <a:pt x="206" y="204708"/>
                  </a:cubicBezTo>
                  <a:cubicBezTo>
                    <a:pt x="21" y="207296"/>
                    <a:pt x="1541" y="208898"/>
                    <a:pt x="4128" y="208980"/>
                  </a:cubicBezTo>
                  <a:cubicBezTo>
                    <a:pt x="4207" y="208983"/>
                    <a:pt x="4285" y="208985"/>
                    <a:pt x="4362" y="208985"/>
                  </a:cubicBezTo>
                  <a:cubicBezTo>
                    <a:pt x="6656" y="208985"/>
                    <a:pt x="7900" y="207505"/>
                    <a:pt x="8318" y="205160"/>
                  </a:cubicBezTo>
                  <a:cubicBezTo>
                    <a:pt x="8195" y="202840"/>
                    <a:pt x="7086" y="201197"/>
                    <a:pt x="4662" y="200950"/>
                  </a:cubicBezTo>
                  <a:cubicBezTo>
                    <a:pt x="4467" y="200932"/>
                    <a:pt x="4277" y="200923"/>
                    <a:pt x="4092" y="200923"/>
                  </a:cubicBezTo>
                  <a:close/>
                  <a:moveTo>
                    <a:pt x="34885" y="200929"/>
                  </a:moveTo>
                  <a:cubicBezTo>
                    <a:pt x="34853" y="200929"/>
                    <a:pt x="34821" y="200929"/>
                    <a:pt x="34789" y="200930"/>
                  </a:cubicBezTo>
                  <a:cubicBezTo>
                    <a:pt x="32324" y="200971"/>
                    <a:pt x="31072" y="202450"/>
                    <a:pt x="30825" y="204873"/>
                  </a:cubicBezTo>
                  <a:cubicBezTo>
                    <a:pt x="30988" y="207444"/>
                    <a:pt x="32307" y="209001"/>
                    <a:pt x="34902" y="209001"/>
                  </a:cubicBezTo>
                  <a:cubicBezTo>
                    <a:pt x="34919" y="209001"/>
                    <a:pt x="34936" y="209001"/>
                    <a:pt x="34953" y="209001"/>
                  </a:cubicBezTo>
                  <a:cubicBezTo>
                    <a:pt x="37438" y="209001"/>
                    <a:pt x="38916" y="207378"/>
                    <a:pt x="38937" y="205058"/>
                  </a:cubicBezTo>
                  <a:cubicBezTo>
                    <a:pt x="38957" y="202602"/>
                    <a:pt x="37534" y="200929"/>
                    <a:pt x="34885" y="200929"/>
                  </a:cubicBezTo>
                  <a:close/>
                  <a:moveTo>
                    <a:pt x="65777" y="200868"/>
                  </a:moveTo>
                  <a:cubicBezTo>
                    <a:pt x="63025" y="200971"/>
                    <a:pt x="61465" y="202470"/>
                    <a:pt x="61444" y="204975"/>
                  </a:cubicBezTo>
                  <a:cubicBezTo>
                    <a:pt x="61424" y="207296"/>
                    <a:pt x="62861" y="208918"/>
                    <a:pt x="65346" y="209001"/>
                  </a:cubicBezTo>
                  <a:cubicBezTo>
                    <a:pt x="65419" y="209003"/>
                    <a:pt x="65490" y="209004"/>
                    <a:pt x="65561" y="209004"/>
                  </a:cubicBezTo>
                  <a:cubicBezTo>
                    <a:pt x="67860" y="209004"/>
                    <a:pt x="69315" y="207715"/>
                    <a:pt x="69494" y="205304"/>
                  </a:cubicBezTo>
                  <a:cubicBezTo>
                    <a:pt x="69700" y="202675"/>
                    <a:pt x="68262" y="201238"/>
                    <a:pt x="65777" y="200868"/>
                  </a:cubicBezTo>
                  <a:close/>
                </a:path>
              </a:pathLst>
            </a:custGeom>
            <a:gradFill>
              <a:gsLst>
                <a:gs pos="0">
                  <a:srgbClr val="FAFAFA"/>
                </a:gs>
                <a:gs pos="100000">
                  <a:srgbClr val="B9B9B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2"/>
            <p:cNvSpPr/>
            <p:nvPr/>
          </p:nvSpPr>
          <p:spPr>
            <a:xfrm>
              <a:off x="3315325" y="1073925"/>
              <a:ext cx="204350" cy="203325"/>
            </a:xfrm>
            <a:custGeom>
              <a:rect b="b" l="l" r="r" t="t"/>
              <a:pathLst>
                <a:path extrusionOk="0" h="8133" w="8174">
                  <a:moveTo>
                    <a:pt x="4025" y="1"/>
                  </a:moveTo>
                  <a:cubicBezTo>
                    <a:pt x="1643" y="309"/>
                    <a:pt x="103" y="1459"/>
                    <a:pt x="41" y="3985"/>
                  </a:cubicBezTo>
                  <a:cubicBezTo>
                    <a:pt x="0" y="6675"/>
                    <a:pt x="1581" y="8133"/>
                    <a:pt x="4107" y="8133"/>
                  </a:cubicBezTo>
                  <a:cubicBezTo>
                    <a:pt x="6510" y="8133"/>
                    <a:pt x="8071" y="6593"/>
                    <a:pt x="8112" y="4211"/>
                  </a:cubicBezTo>
                  <a:cubicBezTo>
                    <a:pt x="8173" y="1664"/>
                    <a:pt x="6572" y="247"/>
                    <a:pt x="4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2"/>
            <p:cNvSpPr/>
            <p:nvPr/>
          </p:nvSpPr>
          <p:spPr>
            <a:xfrm>
              <a:off x="4080300" y="1075800"/>
              <a:ext cx="203300" cy="201500"/>
            </a:xfrm>
            <a:custGeom>
              <a:rect b="b" l="l" r="r" t="t"/>
              <a:pathLst>
                <a:path extrusionOk="0" h="8060" w="8132">
                  <a:moveTo>
                    <a:pt x="4024" y="1"/>
                  </a:moveTo>
                  <a:cubicBezTo>
                    <a:pt x="1584" y="1"/>
                    <a:pt x="61" y="1520"/>
                    <a:pt x="41" y="3971"/>
                  </a:cubicBezTo>
                  <a:cubicBezTo>
                    <a:pt x="0" y="6490"/>
                    <a:pt x="1581" y="8060"/>
                    <a:pt x="4085" y="8060"/>
                  </a:cubicBezTo>
                  <a:cubicBezTo>
                    <a:pt x="4133" y="8060"/>
                    <a:pt x="4181" y="8059"/>
                    <a:pt x="4230" y="8058"/>
                  </a:cubicBezTo>
                  <a:cubicBezTo>
                    <a:pt x="6592" y="7976"/>
                    <a:pt x="8009" y="6559"/>
                    <a:pt x="8132" y="4053"/>
                  </a:cubicBezTo>
                  <a:cubicBezTo>
                    <a:pt x="8050" y="1569"/>
                    <a:pt x="6715" y="131"/>
                    <a:pt x="4312" y="8"/>
                  </a:cubicBezTo>
                  <a:cubicBezTo>
                    <a:pt x="4215" y="3"/>
                    <a:pt x="4119" y="1"/>
                    <a:pt x="40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2"/>
            <p:cNvSpPr/>
            <p:nvPr/>
          </p:nvSpPr>
          <p:spPr>
            <a:xfrm>
              <a:off x="3315825" y="2750150"/>
              <a:ext cx="202800" cy="201325"/>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2"/>
            <p:cNvSpPr/>
            <p:nvPr/>
          </p:nvSpPr>
          <p:spPr>
            <a:xfrm>
              <a:off x="4080300" y="2749950"/>
              <a:ext cx="202800" cy="201075"/>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2"/>
            <p:cNvSpPr/>
            <p:nvPr/>
          </p:nvSpPr>
          <p:spPr>
            <a:xfrm>
              <a:off x="3315825" y="4423850"/>
              <a:ext cx="203825" cy="201550"/>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2"/>
            <p:cNvSpPr/>
            <p:nvPr/>
          </p:nvSpPr>
          <p:spPr>
            <a:xfrm>
              <a:off x="4080800" y="4423700"/>
              <a:ext cx="202800" cy="201525"/>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2"/>
            <p:cNvSpPr/>
            <p:nvPr/>
          </p:nvSpPr>
          <p:spPr>
            <a:xfrm>
              <a:off x="3313275" y="238000"/>
              <a:ext cx="204850" cy="203450"/>
            </a:xfrm>
            <a:custGeom>
              <a:rect b="b" l="l" r="r" t="t"/>
              <a:pathLst>
                <a:path extrusionOk="0" h="8138" w="8194">
                  <a:moveTo>
                    <a:pt x="4252" y="1"/>
                  </a:moveTo>
                  <a:cubicBezTo>
                    <a:pt x="4177" y="1"/>
                    <a:pt x="4101" y="2"/>
                    <a:pt x="4025" y="5"/>
                  </a:cubicBezTo>
                  <a:cubicBezTo>
                    <a:pt x="1396" y="108"/>
                    <a:pt x="0" y="1709"/>
                    <a:pt x="144" y="4338"/>
                  </a:cubicBezTo>
                  <a:cubicBezTo>
                    <a:pt x="288" y="6844"/>
                    <a:pt x="1848" y="7973"/>
                    <a:pt x="4210" y="8137"/>
                  </a:cubicBezTo>
                  <a:cubicBezTo>
                    <a:pt x="6715" y="7911"/>
                    <a:pt x="8194" y="6433"/>
                    <a:pt x="8194" y="4112"/>
                  </a:cubicBezTo>
                  <a:cubicBezTo>
                    <a:pt x="8194" y="1679"/>
                    <a:pt x="6779" y="1"/>
                    <a:pt x="42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2"/>
            <p:cNvSpPr/>
            <p:nvPr/>
          </p:nvSpPr>
          <p:spPr>
            <a:xfrm>
              <a:off x="4079250" y="238125"/>
              <a:ext cx="204875" cy="201775"/>
            </a:xfrm>
            <a:custGeom>
              <a:rect b="b" l="l" r="r" t="t"/>
              <a:pathLst>
                <a:path extrusionOk="0" h="8071" w="8195">
                  <a:moveTo>
                    <a:pt x="4149" y="0"/>
                  </a:moveTo>
                  <a:cubicBezTo>
                    <a:pt x="1500" y="0"/>
                    <a:pt x="1" y="1684"/>
                    <a:pt x="83" y="4210"/>
                  </a:cubicBezTo>
                  <a:cubicBezTo>
                    <a:pt x="144" y="6495"/>
                    <a:pt x="1584" y="8071"/>
                    <a:pt x="4060" y="8071"/>
                  </a:cubicBezTo>
                  <a:cubicBezTo>
                    <a:pt x="4076" y="8071"/>
                    <a:pt x="4092" y="8071"/>
                    <a:pt x="4108" y="8071"/>
                  </a:cubicBezTo>
                  <a:cubicBezTo>
                    <a:pt x="6798" y="8050"/>
                    <a:pt x="8051" y="6469"/>
                    <a:pt x="8194" y="3881"/>
                  </a:cubicBezTo>
                  <a:cubicBezTo>
                    <a:pt x="7927" y="1458"/>
                    <a:pt x="6593" y="0"/>
                    <a:pt x="4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2"/>
            <p:cNvSpPr/>
            <p:nvPr/>
          </p:nvSpPr>
          <p:spPr>
            <a:xfrm>
              <a:off x="3315325" y="1912200"/>
              <a:ext cx="202800" cy="202025"/>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2"/>
            <p:cNvSpPr/>
            <p:nvPr/>
          </p:nvSpPr>
          <p:spPr>
            <a:xfrm>
              <a:off x="4078750" y="1912300"/>
              <a:ext cx="205875" cy="203850"/>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2"/>
            <p:cNvSpPr/>
            <p:nvPr/>
          </p:nvSpPr>
          <p:spPr>
            <a:xfrm>
              <a:off x="2548825" y="2750175"/>
              <a:ext cx="203325" cy="201300"/>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2"/>
            <p:cNvSpPr/>
            <p:nvPr/>
          </p:nvSpPr>
          <p:spPr>
            <a:xfrm>
              <a:off x="4846275" y="2747625"/>
              <a:ext cx="206400" cy="203850"/>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2"/>
            <p:cNvSpPr/>
            <p:nvPr/>
          </p:nvSpPr>
          <p:spPr>
            <a:xfrm>
              <a:off x="3312750" y="3584975"/>
              <a:ext cx="205900" cy="20387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2"/>
            <p:cNvSpPr/>
            <p:nvPr/>
          </p:nvSpPr>
          <p:spPr>
            <a:xfrm>
              <a:off x="4079775" y="3587025"/>
              <a:ext cx="204350" cy="201800"/>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2"/>
            <p:cNvSpPr/>
            <p:nvPr/>
          </p:nvSpPr>
          <p:spPr>
            <a:xfrm>
              <a:off x="3315325" y="5261225"/>
              <a:ext cx="203325" cy="201800"/>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2"/>
            <p:cNvSpPr/>
            <p:nvPr/>
          </p:nvSpPr>
          <p:spPr>
            <a:xfrm>
              <a:off x="4080275" y="5259700"/>
              <a:ext cx="206925" cy="203425"/>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2"/>
            <p:cNvSpPr/>
            <p:nvPr/>
          </p:nvSpPr>
          <p:spPr>
            <a:xfrm>
              <a:off x="2548300" y="238450"/>
              <a:ext cx="206925" cy="203000"/>
            </a:xfrm>
            <a:custGeom>
              <a:rect b="b" l="l" r="r" t="t"/>
              <a:pathLst>
                <a:path extrusionOk="0" h="8120" w="8277">
                  <a:moveTo>
                    <a:pt x="3964" y="1"/>
                  </a:moveTo>
                  <a:cubicBezTo>
                    <a:pt x="1529" y="1"/>
                    <a:pt x="81" y="1522"/>
                    <a:pt x="42" y="4033"/>
                  </a:cubicBezTo>
                  <a:cubicBezTo>
                    <a:pt x="0" y="6476"/>
                    <a:pt x="1520" y="7750"/>
                    <a:pt x="3841" y="8119"/>
                  </a:cubicBezTo>
                  <a:cubicBezTo>
                    <a:pt x="6284" y="7976"/>
                    <a:pt x="7886" y="6826"/>
                    <a:pt x="8071" y="4382"/>
                  </a:cubicBezTo>
                  <a:cubicBezTo>
                    <a:pt x="8276" y="1774"/>
                    <a:pt x="6839" y="131"/>
                    <a:pt x="4251" y="8"/>
                  </a:cubicBezTo>
                  <a:cubicBezTo>
                    <a:pt x="4154" y="3"/>
                    <a:pt x="4058" y="1"/>
                    <a:pt x="39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2"/>
            <p:cNvSpPr/>
            <p:nvPr/>
          </p:nvSpPr>
          <p:spPr>
            <a:xfrm>
              <a:off x="4846775" y="238600"/>
              <a:ext cx="205900" cy="201200"/>
            </a:xfrm>
            <a:custGeom>
              <a:rect b="b" l="l" r="r" t="t"/>
              <a:pathLst>
                <a:path extrusionOk="0" h="8048" w="8236">
                  <a:moveTo>
                    <a:pt x="3993" y="1"/>
                  </a:moveTo>
                  <a:cubicBezTo>
                    <a:pt x="1611" y="1"/>
                    <a:pt x="366" y="1531"/>
                    <a:pt x="1" y="3801"/>
                  </a:cubicBezTo>
                  <a:cubicBezTo>
                    <a:pt x="145" y="6245"/>
                    <a:pt x="1315" y="7846"/>
                    <a:pt x="3738" y="8031"/>
                  </a:cubicBezTo>
                  <a:cubicBezTo>
                    <a:pt x="3889" y="8042"/>
                    <a:pt x="4037" y="8047"/>
                    <a:pt x="4181" y="8047"/>
                  </a:cubicBezTo>
                  <a:cubicBezTo>
                    <a:pt x="6551" y="8047"/>
                    <a:pt x="8016" y="6630"/>
                    <a:pt x="8112" y="4191"/>
                  </a:cubicBezTo>
                  <a:cubicBezTo>
                    <a:pt x="8236" y="1583"/>
                    <a:pt x="6675" y="22"/>
                    <a:pt x="4087" y="2"/>
                  </a:cubicBezTo>
                  <a:cubicBezTo>
                    <a:pt x="4056" y="1"/>
                    <a:pt x="4024" y="1"/>
                    <a:pt x="39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2"/>
            <p:cNvSpPr/>
            <p:nvPr/>
          </p:nvSpPr>
          <p:spPr>
            <a:xfrm>
              <a:off x="2548300" y="1075475"/>
              <a:ext cx="203850" cy="201800"/>
            </a:xfrm>
            <a:custGeom>
              <a:rect b="b" l="l" r="r" t="t"/>
              <a:pathLst>
                <a:path extrusionOk="0" h="8072" w="8154">
                  <a:moveTo>
                    <a:pt x="4116" y="0"/>
                  </a:moveTo>
                  <a:cubicBezTo>
                    <a:pt x="1600" y="0"/>
                    <a:pt x="1" y="1456"/>
                    <a:pt x="21" y="4108"/>
                  </a:cubicBezTo>
                  <a:cubicBezTo>
                    <a:pt x="42" y="6592"/>
                    <a:pt x="1623" y="8030"/>
                    <a:pt x="3964" y="8071"/>
                  </a:cubicBezTo>
                  <a:cubicBezTo>
                    <a:pt x="3998" y="8072"/>
                    <a:pt x="4031" y="8072"/>
                    <a:pt x="4065" y="8072"/>
                  </a:cubicBezTo>
                  <a:cubicBezTo>
                    <a:pt x="6530" y="8072"/>
                    <a:pt x="8011" y="6578"/>
                    <a:pt x="8153" y="3984"/>
                  </a:cubicBezTo>
                  <a:cubicBezTo>
                    <a:pt x="7948" y="1499"/>
                    <a:pt x="6551" y="41"/>
                    <a:pt x="4169" y="0"/>
                  </a:cubicBezTo>
                  <a:cubicBezTo>
                    <a:pt x="4152" y="0"/>
                    <a:pt x="4134" y="0"/>
                    <a:pt x="41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2"/>
            <p:cNvSpPr/>
            <p:nvPr/>
          </p:nvSpPr>
          <p:spPr>
            <a:xfrm>
              <a:off x="4847300" y="1075475"/>
              <a:ext cx="204350" cy="201775"/>
            </a:xfrm>
            <a:custGeom>
              <a:rect b="b" l="l" r="r" t="t"/>
              <a:pathLst>
                <a:path extrusionOk="0" h="8071" w="8174">
                  <a:moveTo>
                    <a:pt x="4098" y="0"/>
                  </a:moveTo>
                  <a:cubicBezTo>
                    <a:pt x="1582" y="0"/>
                    <a:pt x="123" y="1517"/>
                    <a:pt x="0" y="4149"/>
                  </a:cubicBezTo>
                  <a:cubicBezTo>
                    <a:pt x="206" y="6633"/>
                    <a:pt x="1664" y="8071"/>
                    <a:pt x="4005" y="8071"/>
                  </a:cubicBezTo>
                  <a:cubicBezTo>
                    <a:pt x="6531" y="8071"/>
                    <a:pt x="8174" y="6592"/>
                    <a:pt x="8112" y="3923"/>
                  </a:cubicBezTo>
                  <a:cubicBezTo>
                    <a:pt x="8071" y="1438"/>
                    <a:pt x="6490" y="21"/>
                    <a:pt x="4149" y="0"/>
                  </a:cubicBezTo>
                  <a:cubicBezTo>
                    <a:pt x="4132" y="0"/>
                    <a:pt x="4115" y="0"/>
                    <a:pt x="40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2"/>
            <p:cNvSpPr/>
            <p:nvPr/>
          </p:nvSpPr>
          <p:spPr>
            <a:xfrm>
              <a:off x="2547275" y="1912825"/>
              <a:ext cx="205375" cy="201275"/>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2"/>
            <p:cNvSpPr/>
            <p:nvPr/>
          </p:nvSpPr>
          <p:spPr>
            <a:xfrm>
              <a:off x="4847300" y="1912650"/>
              <a:ext cx="207425" cy="201750"/>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2"/>
            <p:cNvSpPr/>
            <p:nvPr/>
          </p:nvSpPr>
          <p:spPr>
            <a:xfrm>
              <a:off x="2544700" y="3586725"/>
              <a:ext cx="207450" cy="201750"/>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2"/>
            <p:cNvSpPr/>
            <p:nvPr/>
          </p:nvSpPr>
          <p:spPr>
            <a:xfrm>
              <a:off x="4844225" y="3587375"/>
              <a:ext cx="206925" cy="20300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2"/>
            <p:cNvSpPr/>
            <p:nvPr/>
          </p:nvSpPr>
          <p:spPr>
            <a:xfrm>
              <a:off x="2548300" y="4423850"/>
              <a:ext cx="203850" cy="201325"/>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2"/>
            <p:cNvSpPr/>
            <p:nvPr/>
          </p:nvSpPr>
          <p:spPr>
            <a:xfrm>
              <a:off x="4847300" y="4423850"/>
              <a:ext cx="205900" cy="201200"/>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2"/>
            <p:cNvSpPr/>
            <p:nvPr/>
          </p:nvSpPr>
          <p:spPr>
            <a:xfrm>
              <a:off x="2545225" y="5261050"/>
              <a:ext cx="207425" cy="201575"/>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2"/>
            <p:cNvSpPr/>
            <p:nvPr/>
          </p:nvSpPr>
          <p:spPr>
            <a:xfrm>
              <a:off x="4846775" y="5261225"/>
              <a:ext cx="205400" cy="201300"/>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6" name="Shape 156"/>
        <p:cNvGrpSpPr/>
        <p:nvPr/>
      </p:nvGrpSpPr>
      <p:grpSpPr>
        <a:xfrm>
          <a:off x="0" y="0"/>
          <a:ext cx="0" cy="0"/>
          <a:chOff x="0" y="0"/>
          <a:chExt cx="0" cy="0"/>
        </a:xfrm>
      </p:grpSpPr>
      <p:sp>
        <p:nvSpPr>
          <p:cNvPr id="157" name="Google Shape;157;p61"/>
          <p:cNvSpPr txBox="1"/>
          <p:nvPr>
            <p:ph type="title"/>
          </p:nvPr>
        </p:nvSpPr>
        <p:spPr>
          <a:xfrm flipH="1">
            <a:off x="715625" y="3954150"/>
            <a:ext cx="3887400" cy="5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3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58" name="Google Shape;158;p61"/>
          <p:cNvSpPr txBox="1"/>
          <p:nvPr>
            <p:ph idx="1" type="subTitle"/>
          </p:nvPr>
        </p:nvSpPr>
        <p:spPr>
          <a:xfrm flipH="1">
            <a:off x="715625" y="657450"/>
            <a:ext cx="3887400" cy="291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9" name="Google Shape;159;p61"/>
          <p:cNvSpPr/>
          <p:nvPr>
            <p:ph idx="2" type="pic"/>
          </p:nvPr>
        </p:nvSpPr>
        <p:spPr>
          <a:xfrm>
            <a:off x="5838198" y="537150"/>
            <a:ext cx="2590800" cy="4069200"/>
          </a:xfrm>
          <a:prstGeom prst="rect">
            <a:avLst/>
          </a:prstGeom>
          <a:noFill/>
          <a:ln>
            <a:noFill/>
          </a:ln>
        </p:spPr>
      </p:sp>
      <p:grpSp>
        <p:nvGrpSpPr>
          <p:cNvPr id="160" name="Google Shape;160;p61"/>
          <p:cNvGrpSpPr/>
          <p:nvPr/>
        </p:nvGrpSpPr>
        <p:grpSpPr>
          <a:xfrm>
            <a:off x="4898450" y="537368"/>
            <a:ext cx="644323" cy="696478"/>
            <a:chOff x="9884101" y="2516393"/>
            <a:chExt cx="644323" cy="696478"/>
          </a:xfrm>
        </p:grpSpPr>
        <p:sp>
          <p:nvSpPr>
            <p:cNvPr id="161" name="Google Shape;161;p61"/>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1"/>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1"/>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1"/>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1"/>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1"/>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1"/>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1"/>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1"/>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1"/>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1"/>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1"/>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1"/>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1"/>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1"/>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1"/>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7" name="Shape 177"/>
        <p:cNvGrpSpPr/>
        <p:nvPr/>
      </p:nvGrpSpPr>
      <p:grpSpPr>
        <a:xfrm>
          <a:off x="0" y="0"/>
          <a:ext cx="0" cy="0"/>
          <a:chOff x="0" y="0"/>
          <a:chExt cx="0" cy="0"/>
        </a:xfrm>
      </p:grpSpPr>
      <p:sp>
        <p:nvSpPr>
          <p:cNvPr id="178" name="Google Shape;178;p62"/>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9" name="Google Shape;179;p62"/>
          <p:cNvSpPr txBox="1"/>
          <p:nvPr>
            <p:ph idx="1" type="subTitle"/>
          </p:nvPr>
        </p:nvSpPr>
        <p:spPr>
          <a:xfrm>
            <a:off x="715081" y="3649850"/>
            <a:ext cx="2266800" cy="45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62"/>
          <p:cNvSpPr txBox="1"/>
          <p:nvPr>
            <p:ph idx="2" type="subTitle"/>
          </p:nvPr>
        </p:nvSpPr>
        <p:spPr>
          <a:xfrm>
            <a:off x="3438580" y="3649850"/>
            <a:ext cx="2266800" cy="45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1" name="Google Shape;181;p62"/>
          <p:cNvSpPr txBox="1"/>
          <p:nvPr>
            <p:ph idx="3" type="subTitle"/>
          </p:nvPr>
        </p:nvSpPr>
        <p:spPr>
          <a:xfrm>
            <a:off x="715081" y="4007276"/>
            <a:ext cx="2266800" cy="60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2" name="Google Shape;182;p62"/>
          <p:cNvSpPr txBox="1"/>
          <p:nvPr>
            <p:ph idx="4" type="subTitle"/>
          </p:nvPr>
        </p:nvSpPr>
        <p:spPr>
          <a:xfrm>
            <a:off x="3438580" y="4007276"/>
            <a:ext cx="2266800" cy="60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3" name="Google Shape;183;p62"/>
          <p:cNvSpPr txBox="1"/>
          <p:nvPr>
            <p:ph idx="5" type="subTitle"/>
          </p:nvPr>
        </p:nvSpPr>
        <p:spPr>
          <a:xfrm>
            <a:off x="6162078" y="3649850"/>
            <a:ext cx="2266800" cy="45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4" name="Google Shape;184;p62"/>
          <p:cNvSpPr txBox="1"/>
          <p:nvPr>
            <p:ph idx="6" type="subTitle"/>
          </p:nvPr>
        </p:nvSpPr>
        <p:spPr>
          <a:xfrm>
            <a:off x="6162078" y="4007276"/>
            <a:ext cx="2266800" cy="60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5" name="Google Shape;185;p62"/>
          <p:cNvSpPr txBox="1"/>
          <p:nvPr>
            <p:ph idx="7" type="subTitle"/>
          </p:nvPr>
        </p:nvSpPr>
        <p:spPr>
          <a:xfrm>
            <a:off x="715081" y="1836675"/>
            <a:ext cx="2266800" cy="45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6" name="Google Shape;186;p62"/>
          <p:cNvSpPr txBox="1"/>
          <p:nvPr>
            <p:ph idx="8" type="subTitle"/>
          </p:nvPr>
        </p:nvSpPr>
        <p:spPr>
          <a:xfrm>
            <a:off x="3438580" y="1836675"/>
            <a:ext cx="2266800" cy="45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7" name="Google Shape;187;p62"/>
          <p:cNvSpPr txBox="1"/>
          <p:nvPr>
            <p:ph idx="9" type="subTitle"/>
          </p:nvPr>
        </p:nvSpPr>
        <p:spPr>
          <a:xfrm>
            <a:off x="715081" y="2194176"/>
            <a:ext cx="2266800" cy="60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8" name="Google Shape;188;p62"/>
          <p:cNvSpPr txBox="1"/>
          <p:nvPr>
            <p:ph idx="13" type="subTitle"/>
          </p:nvPr>
        </p:nvSpPr>
        <p:spPr>
          <a:xfrm>
            <a:off x="3438580" y="2194176"/>
            <a:ext cx="2266800" cy="60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 name="Google Shape;189;p62"/>
          <p:cNvSpPr txBox="1"/>
          <p:nvPr>
            <p:ph idx="14" type="subTitle"/>
          </p:nvPr>
        </p:nvSpPr>
        <p:spPr>
          <a:xfrm>
            <a:off x="6162078" y="1836675"/>
            <a:ext cx="2266800" cy="45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0" name="Google Shape;190;p62"/>
          <p:cNvSpPr txBox="1"/>
          <p:nvPr>
            <p:ph idx="15" type="subTitle"/>
          </p:nvPr>
        </p:nvSpPr>
        <p:spPr>
          <a:xfrm>
            <a:off x="6162078" y="2194176"/>
            <a:ext cx="2266800" cy="60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191" name="Shape 191"/>
        <p:cNvGrpSpPr/>
        <p:nvPr/>
      </p:nvGrpSpPr>
      <p:grpSpPr>
        <a:xfrm>
          <a:off x="0" y="0"/>
          <a:ext cx="0" cy="0"/>
          <a:chOff x="0" y="0"/>
          <a:chExt cx="0" cy="0"/>
        </a:xfrm>
      </p:grpSpPr>
      <p:sp>
        <p:nvSpPr>
          <p:cNvPr id="192" name="Google Shape;192;p63"/>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3" name="Shape 193"/>
        <p:cNvGrpSpPr/>
        <p:nvPr/>
      </p:nvGrpSpPr>
      <p:grpSpPr>
        <a:xfrm>
          <a:off x="0" y="0"/>
          <a:ext cx="0" cy="0"/>
          <a:chOff x="0" y="0"/>
          <a:chExt cx="0" cy="0"/>
        </a:xfrm>
      </p:grpSpPr>
      <p:sp>
        <p:nvSpPr>
          <p:cNvPr id="194" name="Google Shape;194;p64"/>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5" name="Google Shape;195;p64"/>
          <p:cNvSpPr txBox="1"/>
          <p:nvPr>
            <p:ph idx="1" type="subTitle"/>
          </p:nvPr>
        </p:nvSpPr>
        <p:spPr>
          <a:xfrm>
            <a:off x="1694411" y="1659425"/>
            <a:ext cx="24069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 name="Google Shape;196;p64"/>
          <p:cNvSpPr txBox="1"/>
          <p:nvPr>
            <p:ph idx="2" type="subTitle"/>
          </p:nvPr>
        </p:nvSpPr>
        <p:spPr>
          <a:xfrm>
            <a:off x="5042713" y="1659425"/>
            <a:ext cx="2406900" cy="53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7" name="Google Shape;197;p64"/>
          <p:cNvSpPr txBox="1"/>
          <p:nvPr>
            <p:ph idx="3" type="subTitle"/>
          </p:nvPr>
        </p:nvSpPr>
        <p:spPr>
          <a:xfrm>
            <a:off x="1694435" y="2148976"/>
            <a:ext cx="2406900" cy="6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8" name="Google Shape;198;p64"/>
          <p:cNvSpPr txBox="1"/>
          <p:nvPr>
            <p:ph idx="4" type="subTitle"/>
          </p:nvPr>
        </p:nvSpPr>
        <p:spPr>
          <a:xfrm>
            <a:off x="5042737" y="2148976"/>
            <a:ext cx="2406900" cy="6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9" name="Google Shape;199;p64"/>
          <p:cNvSpPr txBox="1"/>
          <p:nvPr>
            <p:ph idx="5" type="subTitle"/>
          </p:nvPr>
        </p:nvSpPr>
        <p:spPr>
          <a:xfrm>
            <a:off x="1694363" y="3240525"/>
            <a:ext cx="24069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0" name="Google Shape;200;p64"/>
          <p:cNvSpPr txBox="1"/>
          <p:nvPr>
            <p:ph idx="6" type="subTitle"/>
          </p:nvPr>
        </p:nvSpPr>
        <p:spPr>
          <a:xfrm>
            <a:off x="5042613" y="3240525"/>
            <a:ext cx="2406900" cy="53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1" name="Google Shape;201;p64"/>
          <p:cNvSpPr txBox="1"/>
          <p:nvPr>
            <p:ph idx="7" type="subTitle"/>
          </p:nvPr>
        </p:nvSpPr>
        <p:spPr>
          <a:xfrm>
            <a:off x="1694387" y="3730075"/>
            <a:ext cx="2406900" cy="6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2" name="Google Shape;202;p64"/>
          <p:cNvSpPr txBox="1"/>
          <p:nvPr>
            <p:ph idx="8" type="subTitle"/>
          </p:nvPr>
        </p:nvSpPr>
        <p:spPr>
          <a:xfrm>
            <a:off x="5042636" y="3730075"/>
            <a:ext cx="2406900" cy="6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3" name="Shape 203"/>
        <p:cNvGrpSpPr/>
        <p:nvPr/>
      </p:nvGrpSpPr>
      <p:grpSpPr>
        <a:xfrm>
          <a:off x="0" y="0"/>
          <a:ext cx="0" cy="0"/>
          <a:chOff x="0" y="0"/>
          <a:chExt cx="0" cy="0"/>
        </a:xfrm>
      </p:grpSpPr>
      <p:sp>
        <p:nvSpPr>
          <p:cNvPr id="204" name="Google Shape;204;p65"/>
          <p:cNvSpPr txBox="1"/>
          <p:nvPr>
            <p:ph type="title"/>
          </p:nvPr>
        </p:nvSpPr>
        <p:spPr>
          <a:xfrm flipH="1">
            <a:off x="715100" y="535000"/>
            <a:ext cx="5085600" cy="105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cxnSp>
        <p:nvCxnSpPr>
          <p:cNvPr id="205" name="Google Shape;205;p65"/>
          <p:cNvCxnSpPr/>
          <p:nvPr/>
        </p:nvCxnSpPr>
        <p:spPr>
          <a:xfrm>
            <a:off x="0" y="1650463"/>
            <a:ext cx="5505600" cy="0"/>
          </a:xfrm>
          <a:prstGeom prst="straightConnector1">
            <a:avLst/>
          </a:prstGeom>
          <a:noFill/>
          <a:ln cap="flat" cmpd="sng" w="76200">
            <a:solidFill>
              <a:schemeClr val="accent1"/>
            </a:solidFill>
            <a:prstDash val="solid"/>
            <a:round/>
            <a:headEnd len="sm" w="sm" type="none"/>
            <a:tailEnd len="sm" w="sm" type="none"/>
          </a:ln>
        </p:spPr>
      </p:cxnSp>
      <p:grpSp>
        <p:nvGrpSpPr>
          <p:cNvPr id="206" name="Google Shape;206;p65"/>
          <p:cNvGrpSpPr/>
          <p:nvPr/>
        </p:nvGrpSpPr>
        <p:grpSpPr>
          <a:xfrm>
            <a:off x="819876" y="3267173"/>
            <a:ext cx="644323" cy="1341290"/>
            <a:chOff x="2544700" y="238000"/>
            <a:chExt cx="2510025" cy="5225125"/>
          </a:xfrm>
        </p:grpSpPr>
        <p:sp>
          <p:nvSpPr>
            <p:cNvPr id="207" name="Google Shape;207;p65"/>
            <p:cNvSpPr/>
            <p:nvPr/>
          </p:nvSpPr>
          <p:spPr>
            <a:xfrm>
              <a:off x="2544700" y="238000"/>
              <a:ext cx="2510025" cy="5225125"/>
            </a:xfrm>
            <a:custGeom>
              <a:rect b="b" l="l" r="r" t="t"/>
              <a:pathLst>
                <a:path extrusionOk="0" h="209005" w="100401">
                  <a:moveTo>
                    <a:pt x="96122" y="5"/>
                  </a:moveTo>
                  <a:cubicBezTo>
                    <a:pt x="93710" y="5"/>
                    <a:pt x="92451" y="1520"/>
                    <a:pt x="92084" y="3825"/>
                  </a:cubicBezTo>
                  <a:cubicBezTo>
                    <a:pt x="92228" y="6269"/>
                    <a:pt x="93398" y="7870"/>
                    <a:pt x="95842" y="8055"/>
                  </a:cubicBezTo>
                  <a:cubicBezTo>
                    <a:pt x="95992" y="8066"/>
                    <a:pt x="96138" y="8071"/>
                    <a:pt x="96282" y="8071"/>
                  </a:cubicBezTo>
                  <a:cubicBezTo>
                    <a:pt x="98634" y="8071"/>
                    <a:pt x="100099" y="6654"/>
                    <a:pt x="100195" y="4215"/>
                  </a:cubicBezTo>
                  <a:cubicBezTo>
                    <a:pt x="100319" y="1607"/>
                    <a:pt x="98758" y="46"/>
                    <a:pt x="96170" y="5"/>
                  </a:cubicBezTo>
                  <a:cubicBezTo>
                    <a:pt x="96154" y="5"/>
                    <a:pt x="96138" y="5"/>
                    <a:pt x="96122" y="5"/>
                  </a:cubicBezTo>
                  <a:close/>
                  <a:moveTo>
                    <a:pt x="65531" y="5"/>
                  </a:moveTo>
                  <a:cubicBezTo>
                    <a:pt x="62861" y="5"/>
                    <a:pt x="61383" y="1689"/>
                    <a:pt x="61465" y="4215"/>
                  </a:cubicBezTo>
                  <a:cubicBezTo>
                    <a:pt x="61526" y="6500"/>
                    <a:pt x="62966" y="8076"/>
                    <a:pt x="65442" y="8076"/>
                  </a:cubicBezTo>
                  <a:cubicBezTo>
                    <a:pt x="65458" y="8076"/>
                    <a:pt x="65474" y="8076"/>
                    <a:pt x="65490" y="8076"/>
                  </a:cubicBezTo>
                  <a:cubicBezTo>
                    <a:pt x="68159" y="8055"/>
                    <a:pt x="69433" y="6474"/>
                    <a:pt x="69576" y="3907"/>
                  </a:cubicBezTo>
                  <a:lnTo>
                    <a:pt x="69576" y="3886"/>
                  </a:lnTo>
                  <a:cubicBezTo>
                    <a:pt x="69309" y="1463"/>
                    <a:pt x="67975" y="5"/>
                    <a:pt x="65531" y="5"/>
                  </a:cubicBezTo>
                  <a:close/>
                  <a:moveTo>
                    <a:pt x="4108" y="19"/>
                  </a:moveTo>
                  <a:cubicBezTo>
                    <a:pt x="1673" y="19"/>
                    <a:pt x="225" y="1540"/>
                    <a:pt x="186" y="4051"/>
                  </a:cubicBezTo>
                  <a:cubicBezTo>
                    <a:pt x="144" y="6494"/>
                    <a:pt x="1664" y="7768"/>
                    <a:pt x="3985" y="8137"/>
                  </a:cubicBezTo>
                  <a:cubicBezTo>
                    <a:pt x="6428" y="7994"/>
                    <a:pt x="8030" y="6844"/>
                    <a:pt x="8215" y="4420"/>
                  </a:cubicBezTo>
                  <a:cubicBezTo>
                    <a:pt x="8420" y="1792"/>
                    <a:pt x="6983" y="149"/>
                    <a:pt x="4395" y="26"/>
                  </a:cubicBezTo>
                  <a:cubicBezTo>
                    <a:pt x="4298" y="21"/>
                    <a:pt x="4202" y="19"/>
                    <a:pt x="4108" y="19"/>
                  </a:cubicBezTo>
                  <a:close/>
                  <a:moveTo>
                    <a:pt x="34995" y="1"/>
                  </a:moveTo>
                  <a:cubicBezTo>
                    <a:pt x="34920" y="1"/>
                    <a:pt x="34844" y="2"/>
                    <a:pt x="34768" y="5"/>
                  </a:cubicBezTo>
                  <a:cubicBezTo>
                    <a:pt x="32139" y="108"/>
                    <a:pt x="30743" y="1709"/>
                    <a:pt x="30887" y="4338"/>
                  </a:cubicBezTo>
                  <a:cubicBezTo>
                    <a:pt x="31031" y="6844"/>
                    <a:pt x="32591" y="7973"/>
                    <a:pt x="34953" y="8137"/>
                  </a:cubicBezTo>
                  <a:cubicBezTo>
                    <a:pt x="37458" y="7911"/>
                    <a:pt x="38937" y="6433"/>
                    <a:pt x="38937" y="4112"/>
                  </a:cubicBezTo>
                  <a:cubicBezTo>
                    <a:pt x="38937" y="1679"/>
                    <a:pt x="37522" y="1"/>
                    <a:pt x="34995" y="1"/>
                  </a:cubicBezTo>
                  <a:close/>
                  <a:moveTo>
                    <a:pt x="34850" y="33438"/>
                  </a:moveTo>
                  <a:cubicBezTo>
                    <a:pt x="32468" y="33746"/>
                    <a:pt x="30928" y="34896"/>
                    <a:pt x="30866" y="37422"/>
                  </a:cubicBezTo>
                  <a:cubicBezTo>
                    <a:pt x="30825" y="40112"/>
                    <a:pt x="32406" y="41570"/>
                    <a:pt x="34932" y="41570"/>
                  </a:cubicBezTo>
                  <a:cubicBezTo>
                    <a:pt x="37335" y="41570"/>
                    <a:pt x="38896" y="40030"/>
                    <a:pt x="38937" y="37648"/>
                  </a:cubicBezTo>
                  <a:cubicBezTo>
                    <a:pt x="38978" y="35101"/>
                    <a:pt x="37397" y="33684"/>
                    <a:pt x="34850" y="33438"/>
                  </a:cubicBezTo>
                  <a:close/>
                  <a:moveTo>
                    <a:pt x="96202" y="33499"/>
                  </a:moveTo>
                  <a:cubicBezTo>
                    <a:pt x="93686" y="33499"/>
                    <a:pt x="92227" y="35016"/>
                    <a:pt x="92104" y="37648"/>
                  </a:cubicBezTo>
                  <a:cubicBezTo>
                    <a:pt x="92310" y="40132"/>
                    <a:pt x="93788" y="41570"/>
                    <a:pt x="96129" y="41570"/>
                  </a:cubicBezTo>
                  <a:cubicBezTo>
                    <a:pt x="98635" y="41570"/>
                    <a:pt x="100278" y="40091"/>
                    <a:pt x="100237" y="37422"/>
                  </a:cubicBezTo>
                  <a:cubicBezTo>
                    <a:pt x="100175" y="34937"/>
                    <a:pt x="98594" y="33520"/>
                    <a:pt x="96253" y="33499"/>
                  </a:cubicBezTo>
                  <a:cubicBezTo>
                    <a:pt x="96236" y="33499"/>
                    <a:pt x="96219" y="33499"/>
                    <a:pt x="96202" y="33499"/>
                  </a:cubicBezTo>
                  <a:close/>
                  <a:moveTo>
                    <a:pt x="4260" y="33499"/>
                  </a:moveTo>
                  <a:cubicBezTo>
                    <a:pt x="1744" y="33499"/>
                    <a:pt x="145" y="34955"/>
                    <a:pt x="165" y="37607"/>
                  </a:cubicBezTo>
                  <a:cubicBezTo>
                    <a:pt x="186" y="40091"/>
                    <a:pt x="1767" y="41529"/>
                    <a:pt x="4108" y="41570"/>
                  </a:cubicBezTo>
                  <a:cubicBezTo>
                    <a:pt x="4142" y="41571"/>
                    <a:pt x="4175" y="41571"/>
                    <a:pt x="4209" y="41571"/>
                  </a:cubicBezTo>
                  <a:cubicBezTo>
                    <a:pt x="6674" y="41571"/>
                    <a:pt x="8155" y="40077"/>
                    <a:pt x="8297" y="37483"/>
                  </a:cubicBezTo>
                  <a:cubicBezTo>
                    <a:pt x="8092" y="34998"/>
                    <a:pt x="6695" y="33540"/>
                    <a:pt x="4313" y="33499"/>
                  </a:cubicBezTo>
                  <a:cubicBezTo>
                    <a:pt x="4296" y="33499"/>
                    <a:pt x="4278" y="33499"/>
                    <a:pt x="4260" y="33499"/>
                  </a:cubicBezTo>
                  <a:close/>
                  <a:moveTo>
                    <a:pt x="65452" y="33513"/>
                  </a:moveTo>
                  <a:cubicBezTo>
                    <a:pt x="63009" y="33513"/>
                    <a:pt x="61485" y="35051"/>
                    <a:pt x="61465" y="37483"/>
                  </a:cubicBezTo>
                  <a:cubicBezTo>
                    <a:pt x="61424" y="40002"/>
                    <a:pt x="63005" y="41572"/>
                    <a:pt x="65509" y="41572"/>
                  </a:cubicBezTo>
                  <a:cubicBezTo>
                    <a:pt x="65557" y="41572"/>
                    <a:pt x="65605" y="41571"/>
                    <a:pt x="65654" y="41570"/>
                  </a:cubicBezTo>
                  <a:cubicBezTo>
                    <a:pt x="68016" y="41508"/>
                    <a:pt x="69433" y="40071"/>
                    <a:pt x="69556" y="37565"/>
                  </a:cubicBezTo>
                  <a:cubicBezTo>
                    <a:pt x="69474" y="35101"/>
                    <a:pt x="68139" y="33643"/>
                    <a:pt x="65736" y="33520"/>
                  </a:cubicBezTo>
                  <a:cubicBezTo>
                    <a:pt x="65640" y="33515"/>
                    <a:pt x="65545" y="33513"/>
                    <a:pt x="65452" y="33513"/>
                  </a:cubicBezTo>
                  <a:close/>
                  <a:moveTo>
                    <a:pt x="4190" y="66994"/>
                  </a:moveTo>
                  <a:cubicBezTo>
                    <a:pt x="1767" y="66994"/>
                    <a:pt x="247" y="68452"/>
                    <a:pt x="186" y="70854"/>
                  </a:cubicBezTo>
                  <a:cubicBezTo>
                    <a:pt x="103" y="73463"/>
                    <a:pt x="1623" y="75023"/>
                    <a:pt x="4231" y="75044"/>
                  </a:cubicBezTo>
                  <a:cubicBezTo>
                    <a:pt x="4247" y="75044"/>
                    <a:pt x="4264" y="75044"/>
                    <a:pt x="4280" y="75044"/>
                  </a:cubicBezTo>
                  <a:cubicBezTo>
                    <a:pt x="6692" y="75044"/>
                    <a:pt x="7951" y="73529"/>
                    <a:pt x="8318" y="71204"/>
                  </a:cubicBezTo>
                  <a:cubicBezTo>
                    <a:pt x="8112" y="68616"/>
                    <a:pt x="6819" y="66994"/>
                    <a:pt x="4190" y="66994"/>
                  </a:cubicBezTo>
                  <a:close/>
                  <a:moveTo>
                    <a:pt x="34918" y="66969"/>
                  </a:moveTo>
                  <a:cubicBezTo>
                    <a:pt x="34841" y="66969"/>
                    <a:pt x="34764" y="66970"/>
                    <a:pt x="34686" y="66973"/>
                  </a:cubicBezTo>
                  <a:cubicBezTo>
                    <a:pt x="32222" y="67076"/>
                    <a:pt x="30989" y="68595"/>
                    <a:pt x="30825" y="71019"/>
                  </a:cubicBezTo>
                  <a:cubicBezTo>
                    <a:pt x="31010" y="73442"/>
                    <a:pt x="32242" y="74941"/>
                    <a:pt x="34706" y="75044"/>
                  </a:cubicBezTo>
                  <a:cubicBezTo>
                    <a:pt x="34799" y="75048"/>
                    <a:pt x="34890" y="75050"/>
                    <a:pt x="34980" y="75050"/>
                  </a:cubicBezTo>
                  <a:cubicBezTo>
                    <a:pt x="37501" y="75050"/>
                    <a:pt x="38937" y="73398"/>
                    <a:pt x="38937" y="71019"/>
                  </a:cubicBezTo>
                  <a:cubicBezTo>
                    <a:pt x="38937" y="68607"/>
                    <a:pt x="37447" y="66969"/>
                    <a:pt x="34918" y="66969"/>
                  </a:cubicBezTo>
                  <a:close/>
                  <a:moveTo>
                    <a:pt x="96017" y="66987"/>
                  </a:moveTo>
                  <a:cubicBezTo>
                    <a:pt x="93750" y="66987"/>
                    <a:pt x="92519" y="68455"/>
                    <a:pt x="92104" y="70608"/>
                  </a:cubicBezTo>
                  <a:cubicBezTo>
                    <a:pt x="92145" y="73134"/>
                    <a:pt x="93295" y="74756"/>
                    <a:pt x="95698" y="75023"/>
                  </a:cubicBezTo>
                  <a:cubicBezTo>
                    <a:pt x="95910" y="75045"/>
                    <a:pt x="96115" y="75056"/>
                    <a:pt x="96315" y="75056"/>
                  </a:cubicBezTo>
                  <a:cubicBezTo>
                    <a:pt x="98570" y="75056"/>
                    <a:pt x="100007" y="73684"/>
                    <a:pt x="100195" y="71306"/>
                  </a:cubicBezTo>
                  <a:cubicBezTo>
                    <a:pt x="100401" y="68719"/>
                    <a:pt x="98902" y="67117"/>
                    <a:pt x="96294" y="66994"/>
                  </a:cubicBezTo>
                  <a:cubicBezTo>
                    <a:pt x="96200" y="66989"/>
                    <a:pt x="96108" y="66987"/>
                    <a:pt x="96017" y="66987"/>
                  </a:cubicBezTo>
                  <a:close/>
                  <a:moveTo>
                    <a:pt x="65436" y="66972"/>
                  </a:moveTo>
                  <a:cubicBezTo>
                    <a:pt x="62989" y="66972"/>
                    <a:pt x="61566" y="68543"/>
                    <a:pt x="61465" y="70834"/>
                  </a:cubicBezTo>
                  <a:cubicBezTo>
                    <a:pt x="61362" y="73360"/>
                    <a:pt x="62882" y="74859"/>
                    <a:pt x="65510" y="75126"/>
                  </a:cubicBezTo>
                  <a:cubicBezTo>
                    <a:pt x="67913" y="74879"/>
                    <a:pt x="69453" y="73688"/>
                    <a:pt x="69515" y="71204"/>
                  </a:cubicBezTo>
                  <a:cubicBezTo>
                    <a:pt x="69576" y="68575"/>
                    <a:pt x="68159" y="67035"/>
                    <a:pt x="65531" y="66973"/>
                  </a:cubicBezTo>
                  <a:cubicBezTo>
                    <a:pt x="65499" y="66973"/>
                    <a:pt x="65467" y="66972"/>
                    <a:pt x="65436" y="66972"/>
                  </a:cubicBezTo>
                  <a:close/>
                  <a:moveTo>
                    <a:pt x="4181" y="100486"/>
                  </a:moveTo>
                  <a:cubicBezTo>
                    <a:pt x="1742" y="100486"/>
                    <a:pt x="165" y="101939"/>
                    <a:pt x="165" y="104554"/>
                  </a:cubicBezTo>
                  <a:cubicBezTo>
                    <a:pt x="165" y="107039"/>
                    <a:pt x="1726" y="108476"/>
                    <a:pt x="4087" y="108518"/>
                  </a:cubicBezTo>
                  <a:cubicBezTo>
                    <a:pt x="4138" y="108519"/>
                    <a:pt x="4189" y="108519"/>
                    <a:pt x="4239" y="108519"/>
                  </a:cubicBezTo>
                  <a:cubicBezTo>
                    <a:pt x="6693" y="108519"/>
                    <a:pt x="8136" y="107048"/>
                    <a:pt x="8297" y="104492"/>
                  </a:cubicBezTo>
                  <a:cubicBezTo>
                    <a:pt x="8112" y="101967"/>
                    <a:pt x="6695" y="100529"/>
                    <a:pt x="4334" y="100488"/>
                  </a:cubicBezTo>
                  <a:cubicBezTo>
                    <a:pt x="4282" y="100487"/>
                    <a:pt x="4232" y="100486"/>
                    <a:pt x="4181" y="100486"/>
                  </a:cubicBezTo>
                  <a:close/>
                  <a:moveTo>
                    <a:pt x="34865" y="100467"/>
                  </a:moveTo>
                  <a:cubicBezTo>
                    <a:pt x="34833" y="100467"/>
                    <a:pt x="34800" y="100467"/>
                    <a:pt x="34768" y="100467"/>
                  </a:cubicBezTo>
                  <a:cubicBezTo>
                    <a:pt x="32406" y="100529"/>
                    <a:pt x="30969" y="101925"/>
                    <a:pt x="30846" y="104492"/>
                  </a:cubicBezTo>
                  <a:cubicBezTo>
                    <a:pt x="30927" y="107082"/>
                    <a:pt x="32426" y="108538"/>
                    <a:pt x="34941" y="108538"/>
                  </a:cubicBezTo>
                  <a:cubicBezTo>
                    <a:pt x="34959" y="108538"/>
                    <a:pt x="34976" y="108538"/>
                    <a:pt x="34994" y="108538"/>
                  </a:cubicBezTo>
                  <a:cubicBezTo>
                    <a:pt x="37376" y="108518"/>
                    <a:pt x="38916" y="106957"/>
                    <a:pt x="38937" y="104575"/>
                  </a:cubicBezTo>
                  <a:cubicBezTo>
                    <a:pt x="38957" y="102060"/>
                    <a:pt x="37395" y="100467"/>
                    <a:pt x="34865" y="100467"/>
                  </a:cubicBezTo>
                  <a:close/>
                  <a:moveTo>
                    <a:pt x="96170" y="100385"/>
                  </a:moveTo>
                  <a:cubicBezTo>
                    <a:pt x="93870" y="100714"/>
                    <a:pt x="92228" y="101782"/>
                    <a:pt x="92145" y="104308"/>
                  </a:cubicBezTo>
                  <a:cubicBezTo>
                    <a:pt x="92063" y="106998"/>
                    <a:pt x="93645" y="108497"/>
                    <a:pt x="96170" y="108538"/>
                  </a:cubicBezTo>
                  <a:cubicBezTo>
                    <a:pt x="96204" y="108539"/>
                    <a:pt x="96237" y="108539"/>
                    <a:pt x="96271" y="108539"/>
                  </a:cubicBezTo>
                  <a:cubicBezTo>
                    <a:pt x="98558" y="108539"/>
                    <a:pt x="100135" y="107147"/>
                    <a:pt x="100216" y="104698"/>
                  </a:cubicBezTo>
                  <a:cubicBezTo>
                    <a:pt x="100319" y="102028"/>
                    <a:pt x="98717" y="100734"/>
                    <a:pt x="96170" y="100406"/>
                  </a:cubicBezTo>
                  <a:lnTo>
                    <a:pt x="96170" y="100385"/>
                  </a:lnTo>
                  <a:close/>
                  <a:moveTo>
                    <a:pt x="65415" y="100479"/>
                  </a:moveTo>
                  <a:cubicBezTo>
                    <a:pt x="63013" y="100479"/>
                    <a:pt x="61504" y="102032"/>
                    <a:pt x="61465" y="104451"/>
                  </a:cubicBezTo>
                  <a:cubicBezTo>
                    <a:pt x="61445" y="106951"/>
                    <a:pt x="63007" y="108540"/>
                    <a:pt x="65511" y="108540"/>
                  </a:cubicBezTo>
                  <a:cubicBezTo>
                    <a:pt x="65558" y="108540"/>
                    <a:pt x="65606" y="108539"/>
                    <a:pt x="65654" y="108538"/>
                  </a:cubicBezTo>
                  <a:cubicBezTo>
                    <a:pt x="68016" y="108456"/>
                    <a:pt x="69433" y="107060"/>
                    <a:pt x="69556" y="104554"/>
                  </a:cubicBezTo>
                  <a:cubicBezTo>
                    <a:pt x="69494" y="102069"/>
                    <a:pt x="68118" y="100611"/>
                    <a:pt x="65736" y="100488"/>
                  </a:cubicBezTo>
                  <a:cubicBezTo>
                    <a:pt x="65627" y="100482"/>
                    <a:pt x="65520" y="100479"/>
                    <a:pt x="65415" y="100479"/>
                  </a:cubicBezTo>
                  <a:close/>
                  <a:moveTo>
                    <a:pt x="4071" y="133950"/>
                  </a:moveTo>
                  <a:cubicBezTo>
                    <a:pt x="1829" y="133950"/>
                    <a:pt x="376" y="135322"/>
                    <a:pt x="206" y="137699"/>
                  </a:cubicBezTo>
                  <a:cubicBezTo>
                    <a:pt x="1" y="140287"/>
                    <a:pt x="1500" y="141889"/>
                    <a:pt x="4108" y="142012"/>
                  </a:cubicBezTo>
                  <a:cubicBezTo>
                    <a:pt x="4202" y="142017"/>
                    <a:pt x="4294" y="142019"/>
                    <a:pt x="4384" y="142019"/>
                  </a:cubicBezTo>
                  <a:cubicBezTo>
                    <a:pt x="6651" y="142019"/>
                    <a:pt x="7883" y="140550"/>
                    <a:pt x="8297" y="138398"/>
                  </a:cubicBezTo>
                  <a:cubicBezTo>
                    <a:pt x="8256" y="135872"/>
                    <a:pt x="7086" y="134249"/>
                    <a:pt x="4683" y="133982"/>
                  </a:cubicBezTo>
                  <a:cubicBezTo>
                    <a:pt x="4473" y="133961"/>
                    <a:pt x="4269" y="133950"/>
                    <a:pt x="4071" y="133950"/>
                  </a:cubicBezTo>
                  <a:close/>
                  <a:moveTo>
                    <a:pt x="65551" y="133962"/>
                  </a:moveTo>
                  <a:cubicBezTo>
                    <a:pt x="62861" y="133962"/>
                    <a:pt x="61403" y="135646"/>
                    <a:pt x="61465" y="138131"/>
                  </a:cubicBezTo>
                  <a:cubicBezTo>
                    <a:pt x="61526" y="140451"/>
                    <a:pt x="63005" y="142032"/>
                    <a:pt x="65490" y="142032"/>
                  </a:cubicBezTo>
                  <a:cubicBezTo>
                    <a:pt x="68134" y="142012"/>
                    <a:pt x="69428" y="140436"/>
                    <a:pt x="69576" y="137857"/>
                  </a:cubicBezTo>
                  <a:lnTo>
                    <a:pt x="69576" y="137857"/>
                  </a:lnTo>
                  <a:cubicBezTo>
                    <a:pt x="69576" y="137859"/>
                    <a:pt x="69576" y="137861"/>
                    <a:pt x="69576" y="137864"/>
                  </a:cubicBezTo>
                  <a:lnTo>
                    <a:pt x="69576" y="137843"/>
                  </a:lnTo>
                  <a:cubicBezTo>
                    <a:pt x="69576" y="137848"/>
                    <a:pt x="69576" y="137852"/>
                    <a:pt x="69576" y="137857"/>
                  </a:cubicBezTo>
                  <a:lnTo>
                    <a:pt x="69576" y="137857"/>
                  </a:lnTo>
                  <a:cubicBezTo>
                    <a:pt x="69307" y="135417"/>
                    <a:pt x="68013" y="133962"/>
                    <a:pt x="65551" y="133962"/>
                  </a:cubicBezTo>
                  <a:close/>
                  <a:moveTo>
                    <a:pt x="34665" y="133880"/>
                  </a:moveTo>
                  <a:cubicBezTo>
                    <a:pt x="32181" y="134249"/>
                    <a:pt x="30722" y="135646"/>
                    <a:pt x="30887" y="138295"/>
                  </a:cubicBezTo>
                  <a:cubicBezTo>
                    <a:pt x="31049" y="140722"/>
                    <a:pt x="32525" y="142033"/>
                    <a:pt x="34904" y="142033"/>
                  </a:cubicBezTo>
                  <a:cubicBezTo>
                    <a:pt x="34941" y="142033"/>
                    <a:pt x="34977" y="142033"/>
                    <a:pt x="35014" y="142032"/>
                  </a:cubicBezTo>
                  <a:cubicBezTo>
                    <a:pt x="37499" y="141971"/>
                    <a:pt x="38937" y="140348"/>
                    <a:pt x="38937" y="138048"/>
                  </a:cubicBezTo>
                  <a:cubicBezTo>
                    <a:pt x="38957" y="135522"/>
                    <a:pt x="37397" y="134023"/>
                    <a:pt x="34665" y="133880"/>
                  </a:cubicBezTo>
                  <a:close/>
                  <a:moveTo>
                    <a:pt x="96294" y="133975"/>
                  </a:moveTo>
                  <a:cubicBezTo>
                    <a:pt x="96199" y="133975"/>
                    <a:pt x="96103" y="133978"/>
                    <a:pt x="96006" y="133982"/>
                  </a:cubicBezTo>
                  <a:cubicBezTo>
                    <a:pt x="93398" y="134085"/>
                    <a:pt x="91981" y="135728"/>
                    <a:pt x="92186" y="138336"/>
                  </a:cubicBezTo>
                  <a:cubicBezTo>
                    <a:pt x="92351" y="140780"/>
                    <a:pt x="93973" y="141930"/>
                    <a:pt x="96396" y="142094"/>
                  </a:cubicBezTo>
                  <a:cubicBezTo>
                    <a:pt x="98717" y="141704"/>
                    <a:pt x="100257" y="140431"/>
                    <a:pt x="100216" y="137987"/>
                  </a:cubicBezTo>
                  <a:cubicBezTo>
                    <a:pt x="100176" y="135496"/>
                    <a:pt x="98729" y="133975"/>
                    <a:pt x="96294" y="133975"/>
                  </a:cubicBezTo>
                  <a:close/>
                  <a:moveTo>
                    <a:pt x="96073" y="167435"/>
                  </a:moveTo>
                  <a:cubicBezTo>
                    <a:pt x="93808" y="167435"/>
                    <a:pt x="92347" y="168846"/>
                    <a:pt x="92104" y="171276"/>
                  </a:cubicBezTo>
                  <a:cubicBezTo>
                    <a:pt x="92166" y="173740"/>
                    <a:pt x="93419" y="175301"/>
                    <a:pt x="95821" y="175465"/>
                  </a:cubicBezTo>
                  <a:cubicBezTo>
                    <a:pt x="95977" y="175476"/>
                    <a:pt x="96130" y="175482"/>
                    <a:pt x="96279" y="175482"/>
                  </a:cubicBezTo>
                  <a:cubicBezTo>
                    <a:pt x="98606" y="175482"/>
                    <a:pt x="100100" y="174135"/>
                    <a:pt x="100216" y="171645"/>
                  </a:cubicBezTo>
                  <a:cubicBezTo>
                    <a:pt x="100339" y="168976"/>
                    <a:pt x="98696" y="167456"/>
                    <a:pt x="96170" y="167436"/>
                  </a:cubicBezTo>
                  <a:cubicBezTo>
                    <a:pt x="96138" y="167435"/>
                    <a:pt x="96105" y="167435"/>
                    <a:pt x="96073" y="167435"/>
                  </a:cubicBezTo>
                  <a:close/>
                  <a:moveTo>
                    <a:pt x="4209" y="167435"/>
                  </a:moveTo>
                  <a:cubicBezTo>
                    <a:pt x="4175" y="167435"/>
                    <a:pt x="4142" y="167435"/>
                    <a:pt x="4108" y="167436"/>
                  </a:cubicBezTo>
                  <a:cubicBezTo>
                    <a:pt x="1767" y="167477"/>
                    <a:pt x="186" y="168914"/>
                    <a:pt x="165" y="171399"/>
                  </a:cubicBezTo>
                  <a:cubicBezTo>
                    <a:pt x="145" y="174032"/>
                    <a:pt x="1723" y="175487"/>
                    <a:pt x="4209" y="175487"/>
                  </a:cubicBezTo>
                  <a:cubicBezTo>
                    <a:pt x="4244" y="175487"/>
                    <a:pt x="4278" y="175486"/>
                    <a:pt x="4313" y="175486"/>
                  </a:cubicBezTo>
                  <a:cubicBezTo>
                    <a:pt x="6695" y="175465"/>
                    <a:pt x="8092" y="174007"/>
                    <a:pt x="8297" y="171522"/>
                  </a:cubicBezTo>
                  <a:cubicBezTo>
                    <a:pt x="8155" y="168929"/>
                    <a:pt x="6674" y="167435"/>
                    <a:pt x="4209" y="167435"/>
                  </a:cubicBezTo>
                  <a:close/>
                  <a:moveTo>
                    <a:pt x="65457" y="167429"/>
                  </a:moveTo>
                  <a:cubicBezTo>
                    <a:pt x="63030" y="167429"/>
                    <a:pt x="61485" y="168986"/>
                    <a:pt x="61465" y="171440"/>
                  </a:cubicBezTo>
                  <a:cubicBezTo>
                    <a:pt x="61445" y="173923"/>
                    <a:pt x="62967" y="175489"/>
                    <a:pt x="65462" y="175489"/>
                  </a:cubicBezTo>
                  <a:cubicBezTo>
                    <a:pt x="65525" y="175489"/>
                    <a:pt x="65589" y="175488"/>
                    <a:pt x="65654" y="175486"/>
                  </a:cubicBezTo>
                  <a:cubicBezTo>
                    <a:pt x="68036" y="175424"/>
                    <a:pt x="69433" y="174007"/>
                    <a:pt x="69535" y="171543"/>
                  </a:cubicBezTo>
                  <a:cubicBezTo>
                    <a:pt x="69494" y="169017"/>
                    <a:pt x="68098" y="167559"/>
                    <a:pt x="65736" y="167436"/>
                  </a:cubicBezTo>
                  <a:cubicBezTo>
                    <a:pt x="65642" y="167431"/>
                    <a:pt x="65549" y="167429"/>
                    <a:pt x="65457" y="167429"/>
                  </a:cubicBezTo>
                  <a:close/>
                  <a:moveTo>
                    <a:pt x="34884" y="167435"/>
                  </a:moveTo>
                  <a:cubicBezTo>
                    <a:pt x="34852" y="167435"/>
                    <a:pt x="34821" y="167435"/>
                    <a:pt x="34789" y="167436"/>
                  </a:cubicBezTo>
                  <a:cubicBezTo>
                    <a:pt x="32427" y="167477"/>
                    <a:pt x="30989" y="168894"/>
                    <a:pt x="30846" y="171543"/>
                  </a:cubicBezTo>
                  <a:cubicBezTo>
                    <a:pt x="30907" y="173843"/>
                    <a:pt x="32201" y="175342"/>
                    <a:pt x="34604" y="175486"/>
                  </a:cubicBezTo>
                  <a:cubicBezTo>
                    <a:pt x="34717" y="175492"/>
                    <a:pt x="34829" y="175495"/>
                    <a:pt x="34939" y="175495"/>
                  </a:cubicBezTo>
                  <a:cubicBezTo>
                    <a:pt x="37354" y="175495"/>
                    <a:pt x="38878" y="173999"/>
                    <a:pt x="38937" y="171563"/>
                  </a:cubicBezTo>
                  <a:cubicBezTo>
                    <a:pt x="38998" y="169048"/>
                    <a:pt x="37416" y="167435"/>
                    <a:pt x="34884" y="167435"/>
                  </a:cubicBezTo>
                  <a:close/>
                  <a:moveTo>
                    <a:pt x="96115" y="200929"/>
                  </a:moveTo>
                  <a:cubicBezTo>
                    <a:pt x="93714" y="200929"/>
                    <a:pt x="92469" y="202439"/>
                    <a:pt x="92084" y="204729"/>
                  </a:cubicBezTo>
                  <a:cubicBezTo>
                    <a:pt x="92269" y="207317"/>
                    <a:pt x="93542" y="208959"/>
                    <a:pt x="96170" y="208980"/>
                  </a:cubicBezTo>
                  <a:cubicBezTo>
                    <a:pt x="96204" y="208981"/>
                    <a:pt x="96237" y="208981"/>
                    <a:pt x="96270" y="208981"/>
                  </a:cubicBezTo>
                  <a:cubicBezTo>
                    <a:pt x="98635" y="208981"/>
                    <a:pt x="100115" y="207530"/>
                    <a:pt x="100216" y="205160"/>
                  </a:cubicBezTo>
                  <a:cubicBezTo>
                    <a:pt x="100298" y="202552"/>
                    <a:pt x="98820" y="200991"/>
                    <a:pt x="96212" y="200930"/>
                  </a:cubicBezTo>
                  <a:cubicBezTo>
                    <a:pt x="96179" y="200929"/>
                    <a:pt x="96147" y="200929"/>
                    <a:pt x="96115" y="200929"/>
                  </a:cubicBezTo>
                  <a:close/>
                  <a:moveTo>
                    <a:pt x="4092" y="200923"/>
                  </a:moveTo>
                  <a:cubicBezTo>
                    <a:pt x="1811" y="200923"/>
                    <a:pt x="358" y="202315"/>
                    <a:pt x="206" y="204708"/>
                  </a:cubicBezTo>
                  <a:cubicBezTo>
                    <a:pt x="21" y="207296"/>
                    <a:pt x="1541" y="208898"/>
                    <a:pt x="4128" y="208980"/>
                  </a:cubicBezTo>
                  <a:cubicBezTo>
                    <a:pt x="4207" y="208983"/>
                    <a:pt x="4285" y="208985"/>
                    <a:pt x="4362" y="208985"/>
                  </a:cubicBezTo>
                  <a:cubicBezTo>
                    <a:pt x="6656" y="208985"/>
                    <a:pt x="7900" y="207505"/>
                    <a:pt x="8318" y="205160"/>
                  </a:cubicBezTo>
                  <a:cubicBezTo>
                    <a:pt x="8195" y="202840"/>
                    <a:pt x="7086" y="201197"/>
                    <a:pt x="4662" y="200950"/>
                  </a:cubicBezTo>
                  <a:cubicBezTo>
                    <a:pt x="4467" y="200932"/>
                    <a:pt x="4277" y="200923"/>
                    <a:pt x="4092" y="200923"/>
                  </a:cubicBezTo>
                  <a:close/>
                  <a:moveTo>
                    <a:pt x="34885" y="200929"/>
                  </a:moveTo>
                  <a:cubicBezTo>
                    <a:pt x="34853" y="200929"/>
                    <a:pt x="34821" y="200929"/>
                    <a:pt x="34789" y="200930"/>
                  </a:cubicBezTo>
                  <a:cubicBezTo>
                    <a:pt x="32324" y="200971"/>
                    <a:pt x="31072" y="202450"/>
                    <a:pt x="30825" y="204873"/>
                  </a:cubicBezTo>
                  <a:cubicBezTo>
                    <a:pt x="30988" y="207444"/>
                    <a:pt x="32307" y="209001"/>
                    <a:pt x="34902" y="209001"/>
                  </a:cubicBezTo>
                  <a:cubicBezTo>
                    <a:pt x="34919" y="209001"/>
                    <a:pt x="34936" y="209001"/>
                    <a:pt x="34953" y="209001"/>
                  </a:cubicBezTo>
                  <a:cubicBezTo>
                    <a:pt x="37438" y="209001"/>
                    <a:pt x="38916" y="207378"/>
                    <a:pt x="38937" y="205058"/>
                  </a:cubicBezTo>
                  <a:cubicBezTo>
                    <a:pt x="38957" y="202602"/>
                    <a:pt x="37534" y="200929"/>
                    <a:pt x="34885" y="200929"/>
                  </a:cubicBezTo>
                  <a:close/>
                  <a:moveTo>
                    <a:pt x="65777" y="200868"/>
                  </a:moveTo>
                  <a:cubicBezTo>
                    <a:pt x="63025" y="200971"/>
                    <a:pt x="61465" y="202470"/>
                    <a:pt x="61444" y="204975"/>
                  </a:cubicBezTo>
                  <a:cubicBezTo>
                    <a:pt x="61424" y="207296"/>
                    <a:pt x="62861" y="208918"/>
                    <a:pt x="65346" y="209001"/>
                  </a:cubicBezTo>
                  <a:cubicBezTo>
                    <a:pt x="65419" y="209003"/>
                    <a:pt x="65490" y="209004"/>
                    <a:pt x="65561" y="209004"/>
                  </a:cubicBezTo>
                  <a:cubicBezTo>
                    <a:pt x="67860" y="209004"/>
                    <a:pt x="69315" y="207715"/>
                    <a:pt x="69494" y="205304"/>
                  </a:cubicBezTo>
                  <a:cubicBezTo>
                    <a:pt x="69700" y="202675"/>
                    <a:pt x="68262" y="201238"/>
                    <a:pt x="65777" y="200868"/>
                  </a:cubicBezTo>
                  <a:close/>
                </a:path>
              </a:pathLst>
            </a:custGeom>
            <a:gradFill>
              <a:gsLst>
                <a:gs pos="0">
                  <a:srgbClr val="FAFAFA"/>
                </a:gs>
                <a:gs pos="100000">
                  <a:srgbClr val="B9B9B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5"/>
            <p:cNvSpPr/>
            <p:nvPr/>
          </p:nvSpPr>
          <p:spPr>
            <a:xfrm>
              <a:off x="3315325" y="1073925"/>
              <a:ext cx="204350" cy="203325"/>
            </a:xfrm>
            <a:custGeom>
              <a:rect b="b" l="l" r="r" t="t"/>
              <a:pathLst>
                <a:path extrusionOk="0" h="8133" w="8174">
                  <a:moveTo>
                    <a:pt x="4025" y="1"/>
                  </a:moveTo>
                  <a:cubicBezTo>
                    <a:pt x="1643" y="309"/>
                    <a:pt x="103" y="1459"/>
                    <a:pt x="41" y="3985"/>
                  </a:cubicBezTo>
                  <a:cubicBezTo>
                    <a:pt x="0" y="6675"/>
                    <a:pt x="1581" y="8133"/>
                    <a:pt x="4107" y="8133"/>
                  </a:cubicBezTo>
                  <a:cubicBezTo>
                    <a:pt x="6510" y="8133"/>
                    <a:pt x="8071" y="6593"/>
                    <a:pt x="8112" y="4211"/>
                  </a:cubicBezTo>
                  <a:cubicBezTo>
                    <a:pt x="8173" y="1664"/>
                    <a:pt x="6572" y="247"/>
                    <a:pt x="4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5"/>
            <p:cNvSpPr/>
            <p:nvPr/>
          </p:nvSpPr>
          <p:spPr>
            <a:xfrm>
              <a:off x="4080300" y="1075800"/>
              <a:ext cx="203300" cy="201500"/>
            </a:xfrm>
            <a:custGeom>
              <a:rect b="b" l="l" r="r" t="t"/>
              <a:pathLst>
                <a:path extrusionOk="0" h="8060" w="8132">
                  <a:moveTo>
                    <a:pt x="4024" y="1"/>
                  </a:moveTo>
                  <a:cubicBezTo>
                    <a:pt x="1584" y="1"/>
                    <a:pt x="61" y="1520"/>
                    <a:pt x="41" y="3971"/>
                  </a:cubicBezTo>
                  <a:cubicBezTo>
                    <a:pt x="0" y="6490"/>
                    <a:pt x="1581" y="8060"/>
                    <a:pt x="4085" y="8060"/>
                  </a:cubicBezTo>
                  <a:cubicBezTo>
                    <a:pt x="4133" y="8060"/>
                    <a:pt x="4181" y="8059"/>
                    <a:pt x="4230" y="8058"/>
                  </a:cubicBezTo>
                  <a:cubicBezTo>
                    <a:pt x="6592" y="7976"/>
                    <a:pt x="8009" y="6559"/>
                    <a:pt x="8132" y="4053"/>
                  </a:cubicBezTo>
                  <a:cubicBezTo>
                    <a:pt x="8050" y="1569"/>
                    <a:pt x="6715" y="131"/>
                    <a:pt x="4312" y="8"/>
                  </a:cubicBezTo>
                  <a:cubicBezTo>
                    <a:pt x="4215" y="3"/>
                    <a:pt x="4119" y="1"/>
                    <a:pt x="40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5"/>
            <p:cNvSpPr/>
            <p:nvPr/>
          </p:nvSpPr>
          <p:spPr>
            <a:xfrm>
              <a:off x="3315825" y="2750150"/>
              <a:ext cx="202800" cy="201325"/>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5"/>
            <p:cNvSpPr/>
            <p:nvPr/>
          </p:nvSpPr>
          <p:spPr>
            <a:xfrm>
              <a:off x="4080300" y="2749950"/>
              <a:ext cx="202800" cy="201075"/>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5"/>
            <p:cNvSpPr/>
            <p:nvPr/>
          </p:nvSpPr>
          <p:spPr>
            <a:xfrm>
              <a:off x="3315825" y="4423850"/>
              <a:ext cx="203825" cy="201550"/>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5"/>
            <p:cNvSpPr/>
            <p:nvPr/>
          </p:nvSpPr>
          <p:spPr>
            <a:xfrm>
              <a:off x="4080800" y="4423700"/>
              <a:ext cx="202800" cy="201525"/>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5"/>
            <p:cNvSpPr/>
            <p:nvPr/>
          </p:nvSpPr>
          <p:spPr>
            <a:xfrm>
              <a:off x="3313275" y="238000"/>
              <a:ext cx="204850" cy="203450"/>
            </a:xfrm>
            <a:custGeom>
              <a:rect b="b" l="l" r="r" t="t"/>
              <a:pathLst>
                <a:path extrusionOk="0" h="8138" w="8194">
                  <a:moveTo>
                    <a:pt x="4252" y="1"/>
                  </a:moveTo>
                  <a:cubicBezTo>
                    <a:pt x="4177" y="1"/>
                    <a:pt x="4101" y="2"/>
                    <a:pt x="4025" y="5"/>
                  </a:cubicBezTo>
                  <a:cubicBezTo>
                    <a:pt x="1396" y="108"/>
                    <a:pt x="0" y="1709"/>
                    <a:pt x="144" y="4338"/>
                  </a:cubicBezTo>
                  <a:cubicBezTo>
                    <a:pt x="288" y="6844"/>
                    <a:pt x="1848" y="7973"/>
                    <a:pt x="4210" y="8137"/>
                  </a:cubicBezTo>
                  <a:cubicBezTo>
                    <a:pt x="6715" y="7911"/>
                    <a:pt x="8194" y="6433"/>
                    <a:pt x="8194" y="4112"/>
                  </a:cubicBezTo>
                  <a:cubicBezTo>
                    <a:pt x="8194" y="1679"/>
                    <a:pt x="6779" y="1"/>
                    <a:pt x="42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5"/>
            <p:cNvSpPr/>
            <p:nvPr/>
          </p:nvSpPr>
          <p:spPr>
            <a:xfrm>
              <a:off x="4079250" y="238125"/>
              <a:ext cx="204875" cy="201775"/>
            </a:xfrm>
            <a:custGeom>
              <a:rect b="b" l="l" r="r" t="t"/>
              <a:pathLst>
                <a:path extrusionOk="0" h="8071" w="8195">
                  <a:moveTo>
                    <a:pt x="4149" y="0"/>
                  </a:moveTo>
                  <a:cubicBezTo>
                    <a:pt x="1500" y="0"/>
                    <a:pt x="1" y="1684"/>
                    <a:pt x="83" y="4210"/>
                  </a:cubicBezTo>
                  <a:cubicBezTo>
                    <a:pt x="144" y="6495"/>
                    <a:pt x="1584" y="8071"/>
                    <a:pt x="4060" y="8071"/>
                  </a:cubicBezTo>
                  <a:cubicBezTo>
                    <a:pt x="4076" y="8071"/>
                    <a:pt x="4092" y="8071"/>
                    <a:pt x="4108" y="8071"/>
                  </a:cubicBezTo>
                  <a:cubicBezTo>
                    <a:pt x="6798" y="8050"/>
                    <a:pt x="8051" y="6469"/>
                    <a:pt x="8194" y="3881"/>
                  </a:cubicBezTo>
                  <a:cubicBezTo>
                    <a:pt x="7927" y="1458"/>
                    <a:pt x="6593" y="0"/>
                    <a:pt x="4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5"/>
            <p:cNvSpPr/>
            <p:nvPr/>
          </p:nvSpPr>
          <p:spPr>
            <a:xfrm>
              <a:off x="3315325" y="1912200"/>
              <a:ext cx="202800" cy="202025"/>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5"/>
            <p:cNvSpPr/>
            <p:nvPr/>
          </p:nvSpPr>
          <p:spPr>
            <a:xfrm>
              <a:off x="4078750" y="1912300"/>
              <a:ext cx="205875" cy="203850"/>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5"/>
            <p:cNvSpPr/>
            <p:nvPr/>
          </p:nvSpPr>
          <p:spPr>
            <a:xfrm>
              <a:off x="2548825" y="2750175"/>
              <a:ext cx="203325" cy="201300"/>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5"/>
            <p:cNvSpPr/>
            <p:nvPr/>
          </p:nvSpPr>
          <p:spPr>
            <a:xfrm>
              <a:off x="4846275" y="2747625"/>
              <a:ext cx="206400" cy="203850"/>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5"/>
            <p:cNvSpPr/>
            <p:nvPr/>
          </p:nvSpPr>
          <p:spPr>
            <a:xfrm>
              <a:off x="3312750" y="3584975"/>
              <a:ext cx="205900" cy="20387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5"/>
            <p:cNvSpPr/>
            <p:nvPr/>
          </p:nvSpPr>
          <p:spPr>
            <a:xfrm>
              <a:off x="4079775" y="3587025"/>
              <a:ext cx="204350" cy="201800"/>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5"/>
            <p:cNvSpPr/>
            <p:nvPr/>
          </p:nvSpPr>
          <p:spPr>
            <a:xfrm>
              <a:off x="3315325" y="5261225"/>
              <a:ext cx="203325" cy="201800"/>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5"/>
            <p:cNvSpPr/>
            <p:nvPr/>
          </p:nvSpPr>
          <p:spPr>
            <a:xfrm>
              <a:off x="4080275" y="5259700"/>
              <a:ext cx="206925" cy="203425"/>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5"/>
            <p:cNvSpPr/>
            <p:nvPr/>
          </p:nvSpPr>
          <p:spPr>
            <a:xfrm>
              <a:off x="2548300" y="238450"/>
              <a:ext cx="206925" cy="203000"/>
            </a:xfrm>
            <a:custGeom>
              <a:rect b="b" l="l" r="r" t="t"/>
              <a:pathLst>
                <a:path extrusionOk="0" h="8120" w="8277">
                  <a:moveTo>
                    <a:pt x="3964" y="1"/>
                  </a:moveTo>
                  <a:cubicBezTo>
                    <a:pt x="1529" y="1"/>
                    <a:pt x="81" y="1522"/>
                    <a:pt x="42" y="4033"/>
                  </a:cubicBezTo>
                  <a:cubicBezTo>
                    <a:pt x="0" y="6476"/>
                    <a:pt x="1520" y="7750"/>
                    <a:pt x="3841" y="8119"/>
                  </a:cubicBezTo>
                  <a:cubicBezTo>
                    <a:pt x="6284" y="7976"/>
                    <a:pt x="7886" y="6826"/>
                    <a:pt x="8071" y="4382"/>
                  </a:cubicBezTo>
                  <a:cubicBezTo>
                    <a:pt x="8276" y="1774"/>
                    <a:pt x="6839" y="131"/>
                    <a:pt x="4251" y="8"/>
                  </a:cubicBezTo>
                  <a:cubicBezTo>
                    <a:pt x="4154" y="3"/>
                    <a:pt x="4058" y="1"/>
                    <a:pt x="39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5"/>
            <p:cNvSpPr/>
            <p:nvPr/>
          </p:nvSpPr>
          <p:spPr>
            <a:xfrm>
              <a:off x="4846775" y="238600"/>
              <a:ext cx="205900" cy="201200"/>
            </a:xfrm>
            <a:custGeom>
              <a:rect b="b" l="l" r="r" t="t"/>
              <a:pathLst>
                <a:path extrusionOk="0" h="8048" w="8236">
                  <a:moveTo>
                    <a:pt x="3993" y="1"/>
                  </a:moveTo>
                  <a:cubicBezTo>
                    <a:pt x="1611" y="1"/>
                    <a:pt x="366" y="1531"/>
                    <a:pt x="1" y="3801"/>
                  </a:cubicBezTo>
                  <a:cubicBezTo>
                    <a:pt x="145" y="6245"/>
                    <a:pt x="1315" y="7846"/>
                    <a:pt x="3738" y="8031"/>
                  </a:cubicBezTo>
                  <a:cubicBezTo>
                    <a:pt x="3889" y="8042"/>
                    <a:pt x="4037" y="8047"/>
                    <a:pt x="4181" y="8047"/>
                  </a:cubicBezTo>
                  <a:cubicBezTo>
                    <a:pt x="6551" y="8047"/>
                    <a:pt x="8016" y="6630"/>
                    <a:pt x="8112" y="4191"/>
                  </a:cubicBezTo>
                  <a:cubicBezTo>
                    <a:pt x="8236" y="1583"/>
                    <a:pt x="6675" y="22"/>
                    <a:pt x="4087" y="2"/>
                  </a:cubicBezTo>
                  <a:cubicBezTo>
                    <a:pt x="4056" y="1"/>
                    <a:pt x="4024" y="1"/>
                    <a:pt x="39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5"/>
            <p:cNvSpPr/>
            <p:nvPr/>
          </p:nvSpPr>
          <p:spPr>
            <a:xfrm>
              <a:off x="2548300" y="1075475"/>
              <a:ext cx="203850" cy="201800"/>
            </a:xfrm>
            <a:custGeom>
              <a:rect b="b" l="l" r="r" t="t"/>
              <a:pathLst>
                <a:path extrusionOk="0" h="8072" w="8154">
                  <a:moveTo>
                    <a:pt x="4116" y="0"/>
                  </a:moveTo>
                  <a:cubicBezTo>
                    <a:pt x="1600" y="0"/>
                    <a:pt x="1" y="1456"/>
                    <a:pt x="21" y="4108"/>
                  </a:cubicBezTo>
                  <a:cubicBezTo>
                    <a:pt x="42" y="6592"/>
                    <a:pt x="1623" y="8030"/>
                    <a:pt x="3964" y="8071"/>
                  </a:cubicBezTo>
                  <a:cubicBezTo>
                    <a:pt x="3998" y="8072"/>
                    <a:pt x="4031" y="8072"/>
                    <a:pt x="4065" y="8072"/>
                  </a:cubicBezTo>
                  <a:cubicBezTo>
                    <a:pt x="6530" y="8072"/>
                    <a:pt x="8011" y="6578"/>
                    <a:pt x="8153" y="3984"/>
                  </a:cubicBezTo>
                  <a:cubicBezTo>
                    <a:pt x="7948" y="1499"/>
                    <a:pt x="6551" y="41"/>
                    <a:pt x="4169" y="0"/>
                  </a:cubicBezTo>
                  <a:cubicBezTo>
                    <a:pt x="4152" y="0"/>
                    <a:pt x="4134" y="0"/>
                    <a:pt x="41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5"/>
            <p:cNvSpPr/>
            <p:nvPr/>
          </p:nvSpPr>
          <p:spPr>
            <a:xfrm>
              <a:off x="4847300" y="1075475"/>
              <a:ext cx="204350" cy="201775"/>
            </a:xfrm>
            <a:custGeom>
              <a:rect b="b" l="l" r="r" t="t"/>
              <a:pathLst>
                <a:path extrusionOk="0" h="8071" w="8174">
                  <a:moveTo>
                    <a:pt x="4098" y="0"/>
                  </a:moveTo>
                  <a:cubicBezTo>
                    <a:pt x="1582" y="0"/>
                    <a:pt x="123" y="1517"/>
                    <a:pt x="0" y="4149"/>
                  </a:cubicBezTo>
                  <a:cubicBezTo>
                    <a:pt x="206" y="6633"/>
                    <a:pt x="1664" y="8071"/>
                    <a:pt x="4005" y="8071"/>
                  </a:cubicBezTo>
                  <a:cubicBezTo>
                    <a:pt x="6531" y="8071"/>
                    <a:pt x="8174" y="6592"/>
                    <a:pt x="8112" y="3923"/>
                  </a:cubicBezTo>
                  <a:cubicBezTo>
                    <a:pt x="8071" y="1438"/>
                    <a:pt x="6490" y="21"/>
                    <a:pt x="4149" y="0"/>
                  </a:cubicBezTo>
                  <a:cubicBezTo>
                    <a:pt x="4132" y="0"/>
                    <a:pt x="4115" y="0"/>
                    <a:pt x="40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5"/>
            <p:cNvSpPr/>
            <p:nvPr/>
          </p:nvSpPr>
          <p:spPr>
            <a:xfrm>
              <a:off x="2547275" y="1912825"/>
              <a:ext cx="205375" cy="201275"/>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5"/>
            <p:cNvSpPr/>
            <p:nvPr/>
          </p:nvSpPr>
          <p:spPr>
            <a:xfrm>
              <a:off x="4847300" y="1912650"/>
              <a:ext cx="207425" cy="201750"/>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5"/>
            <p:cNvSpPr/>
            <p:nvPr/>
          </p:nvSpPr>
          <p:spPr>
            <a:xfrm>
              <a:off x="2544700" y="3586725"/>
              <a:ext cx="207450" cy="201750"/>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5"/>
            <p:cNvSpPr/>
            <p:nvPr/>
          </p:nvSpPr>
          <p:spPr>
            <a:xfrm>
              <a:off x="4844225" y="3587375"/>
              <a:ext cx="206925" cy="20300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5"/>
            <p:cNvSpPr/>
            <p:nvPr/>
          </p:nvSpPr>
          <p:spPr>
            <a:xfrm>
              <a:off x="2548300" y="4423850"/>
              <a:ext cx="203850" cy="201325"/>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5"/>
            <p:cNvSpPr/>
            <p:nvPr/>
          </p:nvSpPr>
          <p:spPr>
            <a:xfrm>
              <a:off x="4847300" y="4423850"/>
              <a:ext cx="205900" cy="201200"/>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5"/>
            <p:cNvSpPr/>
            <p:nvPr/>
          </p:nvSpPr>
          <p:spPr>
            <a:xfrm>
              <a:off x="2545225" y="5261050"/>
              <a:ext cx="207425" cy="201575"/>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5"/>
            <p:cNvSpPr/>
            <p:nvPr/>
          </p:nvSpPr>
          <p:spPr>
            <a:xfrm>
              <a:off x="4846775" y="5261225"/>
              <a:ext cx="205400" cy="201300"/>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6" name="Shape 236"/>
        <p:cNvGrpSpPr/>
        <p:nvPr/>
      </p:nvGrpSpPr>
      <p:grpSpPr>
        <a:xfrm>
          <a:off x="0" y="0"/>
          <a:ext cx="0" cy="0"/>
          <a:chOff x="0" y="0"/>
          <a:chExt cx="0" cy="0"/>
        </a:xfrm>
      </p:grpSpPr>
      <p:sp>
        <p:nvSpPr>
          <p:cNvPr id="237" name="Google Shape;237;p66"/>
          <p:cNvSpPr txBox="1"/>
          <p:nvPr>
            <p:ph type="title"/>
          </p:nvPr>
        </p:nvSpPr>
        <p:spPr>
          <a:xfrm>
            <a:off x="5114298" y="733500"/>
            <a:ext cx="3314700" cy="2119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8" name="Google Shape;238;p66"/>
          <p:cNvSpPr txBox="1"/>
          <p:nvPr>
            <p:ph idx="1" type="subTitle"/>
          </p:nvPr>
        </p:nvSpPr>
        <p:spPr>
          <a:xfrm flipH="1">
            <a:off x="5114298" y="3191400"/>
            <a:ext cx="3314700" cy="1218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9" name="Google Shape;239;p66"/>
          <p:cNvSpPr/>
          <p:nvPr>
            <p:ph idx="2" type="pic"/>
          </p:nvPr>
        </p:nvSpPr>
        <p:spPr>
          <a:xfrm>
            <a:off x="715100" y="531900"/>
            <a:ext cx="2963100" cy="4079700"/>
          </a:xfrm>
          <a:prstGeom prst="rect">
            <a:avLst/>
          </a:prstGeom>
          <a:noFill/>
          <a:ln>
            <a:noFill/>
          </a:ln>
        </p:spPr>
      </p:sp>
      <p:grpSp>
        <p:nvGrpSpPr>
          <p:cNvPr id="240" name="Google Shape;240;p66"/>
          <p:cNvGrpSpPr/>
          <p:nvPr/>
        </p:nvGrpSpPr>
        <p:grpSpPr>
          <a:xfrm flipH="1">
            <a:off x="4073961" y="537368"/>
            <a:ext cx="644323" cy="911522"/>
            <a:chOff x="9884101" y="2516393"/>
            <a:chExt cx="644323" cy="911522"/>
          </a:xfrm>
        </p:grpSpPr>
        <p:sp>
          <p:nvSpPr>
            <p:cNvPr id="241" name="Google Shape;241;p66"/>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6"/>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6"/>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6"/>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6"/>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6"/>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6"/>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6"/>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6"/>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6"/>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6"/>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6"/>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6"/>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6"/>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6"/>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6"/>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6"/>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6"/>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6"/>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6"/>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61" name="Shape 261"/>
        <p:cNvGrpSpPr/>
        <p:nvPr/>
      </p:nvGrpSpPr>
      <p:grpSpPr>
        <a:xfrm>
          <a:off x="0" y="0"/>
          <a:ext cx="0" cy="0"/>
          <a:chOff x="0" y="0"/>
          <a:chExt cx="0" cy="0"/>
        </a:xfrm>
      </p:grpSpPr>
      <p:sp>
        <p:nvSpPr>
          <p:cNvPr id="262" name="Google Shape;262;p67"/>
          <p:cNvSpPr txBox="1"/>
          <p:nvPr>
            <p:ph idx="1" type="subTitle"/>
          </p:nvPr>
        </p:nvSpPr>
        <p:spPr>
          <a:xfrm flipH="1">
            <a:off x="715100" y="2713650"/>
            <a:ext cx="2447400" cy="127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3" name="Google Shape;263;p67"/>
          <p:cNvSpPr txBox="1"/>
          <p:nvPr>
            <p:ph type="title"/>
          </p:nvPr>
        </p:nvSpPr>
        <p:spPr>
          <a:xfrm>
            <a:off x="715200" y="1157250"/>
            <a:ext cx="2447400" cy="114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64" name="Google Shape;264;p67"/>
          <p:cNvGrpSpPr/>
          <p:nvPr/>
        </p:nvGrpSpPr>
        <p:grpSpPr>
          <a:xfrm flipH="1">
            <a:off x="3596298" y="534993"/>
            <a:ext cx="644323" cy="911522"/>
            <a:chOff x="9884101" y="2516393"/>
            <a:chExt cx="644323" cy="911522"/>
          </a:xfrm>
        </p:grpSpPr>
        <p:sp>
          <p:nvSpPr>
            <p:cNvPr id="265" name="Google Shape;265;p67"/>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7"/>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7"/>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7"/>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7"/>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7"/>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7"/>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7"/>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7"/>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7"/>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7"/>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7"/>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7"/>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7"/>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7"/>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7"/>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7"/>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7"/>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7"/>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7"/>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5" name="Shape 285"/>
        <p:cNvGrpSpPr/>
        <p:nvPr/>
      </p:nvGrpSpPr>
      <p:grpSpPr>
        <a:xfrm>
          <a:off x="0" y="0"/>
          <a:ext cx="0" cy="0"/>
          <a:chOff x="0" y="0"/>
          <a:chExt cx="0" cy="0"/>
        </a:xfrm>
      </p:grpSpPr>
      <p:sp>
        <p:nvSpPr>
          <p:cNvPr id="286" name="Google Shape;286;p68"/>
          <p:cNvSpPr txBox="1"/>
          <p:nvPr>
            <p:ph hasCustomPrompt="1" type="title"/>
          </p:nvPr>
        </p:nvSpPr>
        <p:spPr>
          <a:xfrm>
            <a:off x="715100" y="1355731"/>
            <a:ext cx="4599900" cy="130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600"/>
              <a:buNone/>
              <a:defRPr sz="87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87" name="Google Shape;287;p68"/>
          <p:cNvSpPr txBox="1"/>
          <p:nvPr>
            <p:ph idx="1" type="subTitle"/>
          </p:nvPr>
        </p:nvSpPr>
        <p:spPr>
          <a:xfrm>
            <a:off x="715100" y="3091169"/>
            <a:ext cx="2685300" cy="69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88" name="Google Shape;288;p68"/>
          <p:cNvSpPr/>
          <p:nvPr>
            <p:ph idx="2" type="pic"/>
          </p:nvPr>
        </p:nvSpPr>
        <p:spPr>
          <a:xfrm>
            <a:off x="5838100" y="537150"/>
            <a:ext cx="2590800" cy="4069200"/>
          </a:xfrm>
          <a:prstGeom prst="rect">
            <a:avLst/>
          </a:prstGeom>
          <a:noFill/>
          <a:ln>
            <a:noFill/>
          </a:ln>
        </p:spPr>
      </p:sp>
      <p:grpSp>
        <p:nvGrpSpPr>
          <p:cNvPr id="289" name="Google Shape;289;p68"/>
          <p:cNvGrpSpPr/>
          <p:nvPr/>
        </p:nvGrpSpPr>
        <p:grpSpPr>
          <a:xfrm>
            <a:off x="4299377" y="3909875"/>
            <a:ext cx="644323" cy="696478"/>
            <a:chOff x="9884101" y="2516393"/>
            <a:chExt cx="644323" cy="696478"/>
          </a:xfrm>
        </p:grpSpPr>
        <p:sp>
          <p:nvSpPr>
            <p:cNvPr id="290" name="Google Shape;290;p68"/>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8"/>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8"/>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8"/>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8"/>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8"/>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8"/>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8"/>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8"/>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8"/>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8"/>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8"/>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8"/>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8"/>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8"/>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8"/>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06" name="Shape 306"/>
        <p:cNvGrpSpPr/>
        <p:nvPr/>
      </p:nvGrpSpPr>
      <p:grpSpPr>
        <a:xfrm>
          <a:off x="0" y="0"/>
          <a:ext cx="0" cy="0"/>
          <a:chOff x="0" y="0"/>
          <a:chExt cx="0" cy="0"/>
        </a:xfrm>
      </p:grpSpPr>
      <p:sp>
        <p:nvSpPr>
          <p:cNvPr id="307" name="Google Shape;307;p69"/>
          <p:cNvSpPr txBox="1"/>
          <p:nvPr>
            <p:ph type="title"/>
          </p:nvPr>
        </p:nvSpPr>
        <p:spPr>
          <a:xfrm>
            <a:off x="1269501" y="1846382"/>
            <a:ext cx="1158000" cy="45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3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08" name="Google Shape;308;p69"/>
          <p:cNvSpPr txBox="1"/>
          <p:nvPr>
            <p:ph idx="2"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9" name="Google Shape;309;p69"/>
          <p:cNvSpPr txBox="1"/>
          <p:nvPr>
            <p:ph idx="1" type="subTitle"/>
          </p:nvPr>
        </p:nvSpPr>
        <p:spPr>
          <a:xfrm>
            <a:off x="715101" y="3363512"/>
            <a:ext cx="2266800" cy="48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0" name="Google Shape;310;p69"/>
          <p:cNvSpPr txBox="1"/>
          <p:nvPr>
            <p:ph idx="3" type="subTitle"/>
          </p:nvPr>
        </p:nvSpPr>
        <p:spPr>
          <a:xfrm>
            <a:off x="3438594" y="3363512"/>
            <a:ext cx="2266800" cy="48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1" name="Google Shape;311;p69"/>
          <p:cNvSpPr txBox="1"/>
          <p:nvPr>
            <p:ph idx="4" type="subTitle"/>
          </p:nvPr>
        </p:nvSpPr>
        <p:spPr>
          <a:xfrm>
            <a:off x="715101" y="3773275"/>
            <a:ext cx="22668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2" name="Google Shape;312;p69"/>
          <p:cNvSpPr txBox="1"/>
          <p:nvPr>
            <p:ph idx="5" type="subTitle"/>
          </p:nvPr>
        </p:nvSpPr>
        <p:spPr>
          <a:xfrm>
            <a:off x="3438594" y="3773275"/>
            <a:ext cx="22668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3" name="Google Shape;313;p69"/>
          <p:cNvSpPr txBox="1"/>
          <p:nvPr>
            <p:ph idx="6" type="subTitle"/>
          </p:nvPr>
        </p:nvSpPr>
        <p:spPr>
          <a:xfrm>
            <a:off x="6162087" y="3363512"/>
            <a:ext cx="2266800" cy="48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4" name="Google Shape;314;p69"/>
          <p:cNvSpPr txBox="1"/>
          <p:nvPr>
            <p:ph idx="7" type="subTitle"/>
          </p:nvPr>
        </p:nvSpPr>
        <p:spPr>
          <a:xfrm>
            <a:off x="6162087" y="3773275"/>
            <a:ext cx="22668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5" name="Google Shape;315;p69"/>
          <p:cNvSpPr txBox="1"/>
          <p:nvPr>
            <p:ph idx="8" type="title"/>
          </p:nvPr>
        </p:nvSpPr>
        <p:spPr>
          <a:xfrm>
            <a:off x="3992994" y="1846382"/>
            <a:ext cx="1158000" cy="45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3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16" name="Google Shape;316;p69"/>
          <p:cNvSpPr txBox="1"/>
          <p:nvPr>
            <p:ph idx="9" type="title"/>
          </p:nvPr>
        </p:nvSpPr>
        <p:spPr>
          <a:xfrm>
            <a:off x="6716487" y="1846382"/>
            <a:ext cx="1158000" cy="45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3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17" name="Shape 317"/>
        <p:cNvGrpSpPr/>
        <p:nvPr/>
      </p:nvGrpSpPr>
      <p:grpSpPr>
        <a:xfrm>
          <a:off x="0" y="0"/>
          <a:ext cx="0" cy="0"/>
          <a:chOff x="0" y="0"/>
          <a:chExt cx="0" cy="0"/>
        </a:xfrm>
      </p:grpSpPr>
      <p:sp>
        <p:nvSpPr>
          <p:cNvPr id="318" name="Google Shape;318;p70"/>
          <p:cNvSpPr txBox="1"/>
          <p:nvPr>
            <p:ph type="title"/>
          </p:nvPr>
        </p:nvSpPr>
        <p:spPr>
          <a:xfrm>
            <a:off x="4648475" y="422725"/>
            <a:ext cx="3780300" cy="530400"/>
          </a:xfrm>
          <a:prstGeom prst="rect">
            <a:avLst/>
          </a:prstGeom>
          <a:noFill/>
          <a:ln>
            <a:noFill/>
          </a:ln>
        </p:spPr>
        <p:txBody>
          <a:bodyPr anchorCtr="0" anchor="t" bIns="91425" lIns="91425" spcFirstLastPara="1" rIns="91425" wrap="square" tIns="91425">
            <a:noAutofit/>
          </a:bodyPr>
          <a:lstStyle>
            <a:lvl1pPr lvl="0" marR="20124" algn="l">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9" name="Google Shape;319;p70"/>
          <p:cNvSpPr txBox="1"/>
          <p:nvPr>
            <p:ph idx="1" type="subTitle"/>
          </p:nvPr>
        </p:nvSpPr>
        <p:spPr>
          <a:xfrm flipH="1">
            <a:off x="4648459" y="1609923"/>
            <a:ext cx="3780300" cy="450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0" name="Google Shape;320;p70"/>
          <p:cNvSpPr txBox="1"/>
          <p:nvPr>
            <p:ph idx="2" type="subTitle"/>
          </p:nvPr>
        </p:nvSpPr>
        <p:spPr>
          <a:xfrm flipH="1">
            <a:off x="4648439" y="4108375"/>
            <a:ext cx="3780300" cy="450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1" name="Google Shape;321;p70"/>
          <p:cNvSpPr txBox="1"/>
          <p:nvPr>
            <p:ph idx="3" type="subTitle"/>
          </p:nvPr>
        </p:nvSpPr>
        <p:spPr>
          <a:xfrm flipH="1">
            <a:off x="4648462" y="1034050"/>
            <a:ext cx="3780300" cy="57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2" name="Google Shape;322;p70"/>
          <p:cNvSpPr txBox="1"/>
          <p:nvPr>
            <p:ph idx="4" type="subTitle"/>
          </p:nvPr>
        </p:nvSpPr>
        <p:spPr>
          <a:xfrm flipH="1">
            <a:off x="4648445" y="3532375"/>
            <a:ext cx="3780300" cy="57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3" name="Google Shape;323;p70"/>
          <p:cNvSpPr txBox="1"/>
          <p:nvPr>
            <p:ph idx="5" type="subTitle"/>
          </p:nvPr>
        </p:nvSpPr>
        <p:spPr>
          <a:xfrm flipH="1">
            <a:off x="4648475" y="2859149"/>
            <a:ext cx="3780300" cy="450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4" name="Google Shape;324;p70"/>
          <p:cNvSpPr txBox="1"/>
          <p:nvPr>
            <p:ph idx="6" type="subTitle"/>
          </p:nvPr>
        </p:nvSpPr>
        <p:spPr>
          <a:xfrm flipH="1">
            <a:off x="4648460" y="2283212"/>
            <a:ext cx="3780300" cy="57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5" name="Google Shape;325;p70"/>
          <p:cNvSpPr/>
          <p:nvPr>
            <p:ph idx="7" type="pic"/>
          </p:nvPr>
        </p:nvSpPr>
        <p:spPr>
          <a:xfrm>
            <a:off x="715000" y="537100"/>
            <a:ext cx="2590800" cy="40692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53"/>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26" name="Shape 326"/>
        <p:cNvGrpSpPr/>
        <p:nvPr/>
      </p:nvGrpSpPr>
      <p:grpSpPr>
        <a:xfrm>
          <a:off x="0" y="0"/>
          <a:ext cx="0" cy="0"/>
          <a:chOff x="0" y="0"/>
          <a:chExt cx="0" cy="0"/>
        </a:xfrm>
      </p:grpSpPr>
      <p:sp>
        <p:nvSpPr>
          <p:cNvPr id="327" name="Google Shape;327;p71"/>
          <p:cNvSpPr/>
          <p:nvPr>
            <p:ph idx="2" type="pic"/>
          </p:nvPr>
        </p:nvSpPr>
        <p:spPr>
          <a:xfrm>
            <a:off x="5838098" y="537100"/>
            <a:ext cx="2590800" cy="4069200"/>
          </a:xfrm>
          <a:prstGeom prst="rect">
            <a:avLst/>
          </a:prstGeom>
          <a:noFill/>
          <a:ln>
            <a:noFill/>
          </a:ln>
        </p:spPr>
      </p:sp>
      <p:sp>
        <p:nvSpPr>
          <p:cNvPr id="328" name="Google Shape;328;p71"/>
          <p:cNvSpPr txBox="1"/>
          <p:nvPr>
            <p:ph idx="1" type="body"/>
          </p:nvPr>
        </p:nvSpPr>
        <p:spPr>
          <a:xfrm>
            <a:off x="715100" y="1948413"/>
            <a:ext cx="3575700" cy="2508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29" name="Google Shape;329;p71"/>
          <p:cNvSpPr txBox="1"/>
          <p:nvPr>
            <p:ph type="title"/>
          </p:nvPr>
        </p:nvSpPr>
        <p:spPr>
          <a:xfrm>
            <a:off x="715100" y="534388"/>
            <a:ext cx="3723600" cy="10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330" name="Google Shape;330;p71"/>
          <p:cNvGrpSpPr/>
          <p:nvPr/>
        </p:nvGrpSpPr>
        <p:grpSpPr>
          <a:xfrm flipH="1">
            <a:off x="4774100" y="3696968"/>
            <a:ext cx="644323" cy="911522"/>
            <a:chOff x="9884101" y="2516393"/>
            <a:chExt cx="644323" cy="911522"/>
          </a:xfrm>
        </p:grpSpPr>
        <p:sp>
          <p:nvSpPr>
            <p:cNvPr id="331" name="Google Shape;331;p71"/>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71"/>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1"/>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71"/>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71"/>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1"/>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71"/>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1"/>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71"/>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71"/>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71"/>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1"/>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71"/>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71"/>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1"/>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71"/>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71"/>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71"/>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71"/>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1"/>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51" name="Shape 351"/>
        <p:cNvGrpSpPr/>
        <p:nvPr/>
      </p:nvGrpSpPr>
      <p:grpSpPr>
        <a:xfrm>
          <a:off x="0" y="0"/>
          <a:ext cx="0" cy="0"/>
          <a:chOff x="0" y="0"/>
          <a:chExt cx="0" cy="0"/>
        </a:xfrm>
      </p:grpSpPr>
      <p:sp>
        <p:nvSpPr>
          <p:cNvPr id="352" name="Google Shape;352;p72"/>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3" name="Google Shape;353;p72"/>
          <p:cNvSpPr txBox="1"/>
          <p:nvPr>
            <p:ph idx="1" type="subTitle"/>
          </p:nvPr>
        </p:nvSpPr>
        <p:spPr>
          <a:xfrm>
            <a:off x="1408654" y="3352675"/>
            <a:ext cx="2504400" cy="48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4" name="Google Shape;354;p72"/>
          <p:cNvSpPr txBox="1"/>
          <p:nvPr>
            <p:ph idx="2" type="subTitle"/>
          </p:nvPr>
        </p:nvSpPr>
        <p:spPr>
          <a:xfrm>
            <a:off x="5230929" y="3352675"/>
            <a:ext cx="2504400" cy="48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5" name="Google Shape;355;p72"/>
          <p:cNvSpPr txBox="1"/>
          <p:nvPr>
            <p:ph idx="3" type="subTitle"/>
          </p:nvPr>
        </p:nvSpPr>
        <p:spPr>
          <a:xfrm>
            <a:off x="1408675" y="3783475"/>
            <a:ext cx="2504400" cy="596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6" name="Google Shape;356;p72"/>
          <p:cNvSpPr txBox="1"/>
          <p:nvPr>
            <p:ph idx="4" type="subTitle"/>
          </p:nvPr>
        </p:nvSpPr>
        <p:spPr>
          <a:xfrm>
            <a:off x="5230950" y="3783475"/>
            <a:ext cx="2504400" cy="59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57" name="Shape 357"/>
        <p:cNvGrpSpPr/>
        <p:nvPr/>
      </p:nvGrpSpPr>
      <p:grpSpPr>
        <a:xfrm>
          <a:off x="0" y="0"/>
          <a:ext cx="0" cy="0"/>
          <a:chOff x="0" y="0"/>
          <a:chExt cx="0" cy="0"/>
        </a:xfrm>
      </p:grpSpPr>
      <p:sp>
        <p:nvSpPr>
          <p:cNvPr id="358" name="Google Shape;358;p73"/>
          <p:cNvSpPr txBox="1"/>
          <p:nvPr>
            <p:ph type="ctrTitle"/>
          </p:nvPr>
        </p:nvSpPr>
        <p:spPr>
          <a:xfrm>
            <a:off x="4681350" y="535000"/>
            <a:ext cx="3743100" cy="87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5200"/>
              <a:buNone/>
              <a:defRPr sz="5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59" name="Google Shape;359;p73"/>
          <p:cNvSpPr txBox="1"/>
          <p:nvPr>
            <p:ph idx="1" type="subTitle"/>
          </p:nvPr>
        </p:nvSpPr>
        <p:spPr>
          <a:xfrm>
            <a:off x="4676975" y="1653200"/>
            <a:ext cx="3752100" cy="129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60" name="Google Shape;360;p73"/>
          <p:cNvSpPr/>
          <p:nvPr>
            <p:ph idx="2" type="pic"/>
          </p:nvPr>
        </p:nvSpPr>
        <p:spPr>
          <a:xfrm>
            <a:off x="715000" y="537100"/>
            <a:ext cx="2590800" cy="4069200"/>
          </a:xfrm>
          <a:prstGeom prst="rect">
            <a:avLst/>
          </a:prstGeom>
          <a:noFill/>
          <a:ln>
            <a:noFill/>
          </a:ln>
        </p:spPr>
      </p:sp>
      <p:sp>
        <p:nvSpPr>
          <p:cNvPr id="361" name="Google Shape;361;p73"/>
          <p:cNvSpPr txBox="1"/>
          <p:nvPr/>
        </p:nvSpPr>
        <p:spPr>
          <a:xfrm>
            <a:off x="4857875" y="3772200"/>
            <a:ext cx="3571200" cy="542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100"/>
              <a:buFont typeface="Arial"/>
              <a:buNone/>
            </a:pPr>
            <a:r>
              <a:rPr b="0" i="0" lang="en" sz="1100" u="none" cap="none" strike="noStrike">
                <a:solidFill>
                  <a:schemeClr val="dk1"/>
                </a:solidFill>
                <a:latin typeface="Open Sans"/>
                <a:ea typeface="Open Sans"/>
                <a:cs typeface="Open Sans"/>
                <a:sym typeface="Open Sans"/>
              </a:rPr>
              <a:t>CREDITS: This presentation template was created by </a:t>
            </a:r>
            <a:r>
              <a:rPr b="1" i="0" lang="en" sz="1100" u="none" cap="none" strike="noStrike">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b="0" i="0" lang="en" sz="1100" u="none" cap="none" strike="noStrike">
                <a:solidFill>
                  <a:schemeClr val="dk1"/>
                </a:solidFill>
                <a:latin typeface="Open Sans"/>
                <a:ea typeface="Open Sans"/>
                <a:cs typeface="Open Sans"/>
                <a:sym typeface="Open Sans"/>
              </a:rPr>
              <a:t>, including icons by </a:t>
            </a:r>
            <a:r>
              <a:rPr b="1" i="0" lang="en" sz="1100" u="none" cap="none" strike="noStrike">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b="1" i="0" lang="en" sz="1100" u="none" cap="none" strike="noStrike">
                <a:solidFill>
                  <a:schemeClr val="dk1"/>
                </a:solidFill>
                <a:latin typeface="Open Sans"/>
                <a:ea typeface="Open Sans"/>
                <a:cs typeface="Open Sans"/>
                <a:sym typeface="Open Sans"/>
              </a:rPr>
              <a:t> </a:t>
            </a:r>
            <a:r>
              <a:rPr b="0" i="0" lang="en" sz="1100" u="none" cap="none" strike="noStrike">
                <a:solidFill>
                  <a:schemeClr val="dk1"/>
                </a:solidFill>
                <a:latin typeface="Open Sans"/>
                <a:ea typeface="Open Sans"/>
                <a:cs typeface="Open Sans"/>
                <a:sym typeface="Open Sans"/>
              </a:rPr>
              <a:t>and infographics &amp; images by </a:t>
            </a:r>
            <a:r>
              <a:rPr b="1" i="0" lang="en" sz="1100" u="none" cap="none" strike="noStrike">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i="0" sz="1100" u="none" cap="none" strike="noStrike">
              <a:solidFill>
                <a:schemeClr val="dk1"/>
              </a:solidFill>
              <a:latin typeface="Open Sans"/>
              <a:ea typeface="Open Sans"/>
              <a:cs typeface="Open Sans"/>
              <a:sym typeface="Open Sans"/>
            </a:endParaRPr>
          </a:p>
        </p:txBody>
      </p:sp>
      <p:grpSp>
        <p:nvGrpSpPr>
          <p:cNvPr id="362" name="Google Shape;362;p73"/>
          <p:cNvGrpSpPr/>
          <p:nvPr/>
        </p:nvGrpSpPr>
        <p:grpSpPr>
          <a:xfrm>
            <a:off x="3759675" y="3267173"/>
            <a:ext cx="644323" cy="1341290"/>
            <a:chOff x="2544700" y="238000"/>
            <a:chExt cx="2510025" cy="5225125"/>
          </a:xfrm>
        </p:grpSpPr>
        <p:sp>
          <p:nvSpPr>
            <p:cNvPr id="363" name="Google Shape;363;p73"/>
            <p:cNvSpPr/>
            <p:nvPr/>
          </p:nvSpPr>
          <p:spPr>
            <a:xfrm>
              <a:off x="2544700" y="238000"/>
              <a:ext cx="2510025" cy="5225125"/>
            </a:xfrm>
            <a:custGeom>
              <a:rect b="b" l="l" r="r" t="t"/>
              <a:pathLst>
                <a:path extrusionOk="0" h="209005" w="100401">
                  <a:moveTo>
                    <a:pt x="96122" y="5"/>
                  </a:moveTo>
                  <a:cubicBezTo>
                    <a:pt x="93710" y="5"/>
                    <a:pt x="92451" y="1520"/>
                    <a:pt x="92084" y="3825"/>
                  </a:cubicBezTo>
                  <a:cubicBezTo>
                    <a:pt x="92228" y="6269"/>
                    <a:pt x="93398" y="7870"/>
                    <a:pt x="95842" y="8055"/>
                  </a:cubicBezTo>
                  <a:cubicBezTo>
                    <a:pt x="95992" y="8066"/>
                    <a:pt x="96138" y="8071"/>
                    <a:pt x="96282" y="8071"/>
                  </a:cubicBezTo>
                  <a:cubicBezTo>
                    <a:pt x="98634" y="8071"/>
                    <a:pt x="100099" y="6654"/>
                    <a:pt x="100195" y="4215"/>
                  </a:cubicBezTo>
                  <a:cubicBezTo>
                    <a:pt x="100319" y="1607"/>
                    <a:pt x="98758" y="46"/>
                    <a:pt x="96170" y="5"/>
                  </a:cubicBezTo>
                  <a:cubicBezTo>
                    <a:pt x="96154" y="5"/>
                    <a:pt x="96138" y="5"/>
                    <a:pt x="96122" y="5"/>
                  </a:cubicBezTo>
                  <a:close/>
                  <a:moveTo>
                    <a:pt x="65531" y="5"/>
                  </a:moveTo>
                  <a:cubicBezTo>
                    <a:pt x="62861" y="5"/>
                    <a:pt x="61383" y="1689"/>
                    <a:pt x="61465" y="4215"/>
                  </a:cubicBezTo>
                  <a:cubicBezTo>
                    <a:pt x="61526" y="6500"/>
                    <a:pt x="62966" y="8076"/>
                    <a:pt x="65442" y="8076"/>
                  </a:cubicBezTo>
                  <a:cubicBezTo>
                    <a:pt x="65458" y="8076"/>
                    <a:pt x="65474" y="8076"/>
                    <a:pt x="65490" y="8076"/>
                  </a:cubicBezTo>
                  <a:cubicBezTo>
                    <a:pt x="68159" y="8055"/>
                    <a:pt x="69433" y="6474"/>
                    <a:pt x="69576" y="3907"/>
                  </a:cubicBezTo>
                  <a:lnTo>
                    <a:pt x="69576" y="3886"/>
                  </a:lnTo>
                  <a:cubicBezTo>
                    <a:pt x="69309" y="1463"/>
                    <a:pt x="67975" y="5"/>
                    <a:pt x="65531" y="5"/>
                  </a:cubicBezTo>
                  <a:close/>
                  <a:moveTo>
                    <a:pt x="4108" y="19"/>
                  </a:moveTo>
                  <a:cubicBezTo>
                    <a:pt x="1673" y="19"/>
                    <a:pt x="225" y="1540"/>
                    <a:pt x="186" y="4051"/>
                  </a:cubicBezTo>
                  <a:cubicBezTo>
                    <a:pt x="144" y="6494"/>
                    <a:pt x="1664" y="7768"/>
                    <a:pt x="3985" y="8137"/>
                  </a:cubicBezTo>
                  <a:cubicBezTo>
                    <a:pt x="6428" y="7994"/>
                    <a:pt x="8030" y="6844"/>
                    <a:pt x="8215" y="4420"/>
                  </a:cubicBezTo>
                  <a:cubicBezTo>
                    <a:pt x="8420" y="1792"/>
                    <a:pt x="6983" y="149"/>
                    <a:pt x="4395" y="26"/>
                  </a:cubicBezTo>
                  <a:cubicBezTo>
                    <a:pt x="4298" y="21"/>
                    <a:pt x="4202" y="19"/>
                    <a:pt x="4108" y="19"/>
                  </a:cubicBezTo>
                  <a:close/>
                  <a:moveTo>
                    <a:pt x="34995" y="1"/>
                  </a:moveTo>
                  <a:cubicBezTo>
                    <a:pt x="34920" y="1"/>
                    <a:pt x="34844" y="2"/>
                    <a:pt x="34768" y="5"/>
                  </a:cubicBezTo>
                  <a:cubicBezTo>
                    <a:pt x="32139" y="108"/>
                    <a:pt x="30743" y="1709"/>
                    <a:pt x="30887" y="4338"/>
                  </a:cubicBezTo>
                  <a:cubicBezTo>
                    <a:pt x="31031" y="6844"/>
                    <a:pt x="32591" y="7973"/>
                    <a:pt x="34953" y="8137"/>
                  </a:cubicBezTo>
                  <a:cubicBezTo>
                    <a:pt x="37458" y="7911"/>
                    <a:pt x="38937" y="6433"/>
                    <a:pt x="38937" y="4112"/>
                  </a:cubicBezTo>
                  <a:cubicBezTo>
                    <a:pt x="38937" y="1679"/>
                    <a:pt x="37522" y="1"/>
                    <a:pt x="34995" y="1"/>
                  </a:cubicBezTo>
                  <a:close/>
                  <a:moveTo>
                    <a:pt x="34850" y="33438"/>
                  </a:moveTo>
                  <a:cubicBezTo>
                    <a:pt x="32468" y="33746"/>
                    <a:pt x="30928" y="34896"/>
                    <a:pt x="30866" y="37422"/>
                  </a:cubicBezTo>
                  <a:cubicBezTo>
                    <a:pt x="30825" y="40112"/>
                    <a:pt x="32406" y="41570"/>
                    <a:pt x="34932" y="41570"/>
                  </a:cubicBezTo>
                  <a:cubicBezTo>
                    <a:pt x="37335" y="41570"/>
                    <a:pt x="38896" y="40030"/>
                    <a:pt x="38937" y="37648"/>
                  </a:cubicBezTo>
                  <a:cubicBezTo>
                    <a:pt x="38978" y="35101"/>
                    <a:pt x="37397" y="33684"/>
                    <a:pt x="34850" y="33438"/>
                  </a:cubicBezTo>
                  <a:close/>
                  <a:moveTo>
                    <a:pt x="96202" y="33499"/>
                  </a:moveTo>
                  <a:cubicBezTo>
                    <a:pt x="93686" y="33499"/>
                    <a:pt x="92227" y="35016"/>
                    <a:pt x="92104" y="37648"/>
                  </a:cubicBezTo>
                  <a:cubicBezTo>
                    <a:pt x="92310" y="40132"/>
                    <a:pt x="93788" y="41570"/>
                    <a:pt x="96129" y="41570"/>
                  </a:cubicBezTo>
                  <a:cubicBezTo>
                    <a:pt x="98635" y="41570"/>
                    <a:pt x="100278" y="40091"/>
                    <a:pt x="100237" y="37422"/>
                  </a:cubicBezTo>
                  <a:cubicBezTo>
                    <a:pt x="100175" y="34937"/>
                    <a:pt x="98594" y="33520"/>
                    <a:pt x="96253" y="33499"/>
                  </a:cubicBezTo>
                  <a:cubicBezTo>
                    <a:pt x="96236" y="33499"/>
                    <a:pt x="96219" y="33499"/>
                    <a:pt x="96202" y="33499"/>
                  </a:cubicBezTo>
                  <a:close/>
                  <a:moveTo>
                    <a:pt x="4260" y="33499"/>
                  </a:moveTo>
                  <a:cubicBezTo>
                    <a:pt x="1744" y="33499"/>
                    <a:pt x="145" y="34955"/>
                    <a:pt x="165" y="37607"/>
                  </a:cubicBezTo>
                  <a:cubicBezTo>
                    <a:pt x="186" y="40091"/>
                    <a:pt x="1767" y="41529"/>
                    <a:pt x="4108" y="41570"/>
                  </a:cubicBezTo>
                  <a:cubicBezTo>
                    <a:pt x="4142" y="41571"/>
                    <a:pt x="4175" y="41571"/>
                    <a:pt x="4209" y="41571"/>
                  </a:cubicBezTo>
                  <a:cubicBezTo>
                    <a:pt x="6674" y="41571"/>
                    <a:pt x="8155" y="40077"/>
                    <a:pt x="8297" y="37483"/>
                  </a:cubicBezTo>
                  <a:cubicBezTo>
                    <a:pt x="8092" y="34998"/>
                    <a:pt x="6695" y="33540"/>
                    <a:pt x="4313" y="33499"/>
                  </a:cubicBezTo>
                  <a:cubicBezTo>
                    <a:pt x="4296" y="33499"/>
                    <a:pt x="4278" y="33499"/>
                    <a:pt x="4260" y="33499"/>
                  </a:cubicBezTo>
                  <a:close/>
                  <a:moveTo>
                    <a:pt x="65452" y="33513"/>
                  </a:moveTo>
                  <a:cubicBezTo>
                    <a:pt x="63009" y="33513"/>
                    <a:pt x="61485" y="35051"/>
                    <a:pt x="61465" y="37483"/>
                  </a:cubicBezTo>
                  <a:cubicBezTo>
                    <a:pt x="61424" y="40002"/>
                    <a:pt x="63005" y="41572"/>
                    <a:pt x="65509" y="41572"/>
                  </a:cubicBezTo>
                  <a:cubicBezTo>
                    <a:pt x="65557" y="41572"/>
                    <a:pt x="65605" y="41571"/>
                    <a:pt x="65654" y="41570"/>
                  </a:cubicBezTo>
                  <a:cubicBezTo>
                    <a:pt x="68016" y="41508"/>
                    <a:pt x="69433" y="40071"/>
                    <a:pt x="69556" y="37565"/>
                  </a:cubicBezTo>
                  <a:cubicBezTo>
                    <a:pt x="69474" y="35101"/>
                    <a:pt x="68139" y="33643"/>
                    <a:pt x="65736" y="33520"/>
                  </a:cubicBezTo>
                  <a:cubicBezTo>
                    <a:pt x="65640" y="33515"/>
                    <a:pt x="65545" y="33513"/>
                    <a:pt x="65452" y="33513"/>
                  </a:cubicBezTo>
                  <a:close/>
                  <a:moveTo>
                    <a:pt x="4190" y="66994"/>
                  </a:moveTo>
                  <a:cubicBezTo>
                    <a:pt x="1767" y="66994"/>
                    <a:pt x="247" y="68452"/>
                    <a:pt x="186" y="70854"/>
                  </a:cubicBezTo>
                  <a:cubicBezTo>
                    <a:pt x="103" y="73463"/>
                    <a:pt x="1623" y="75023"/>
                    <a:pt x="4231" y="75044"/>
                  </a:cubicBezTo>
                  <a:cubicBezTo>
                    <a:pt x="4247" y="75044"/>
                    <a:pt x="4264" y="75044"/>
                    <a:pt x="4280" y="75044"/>
                  </a:cubicBezTo>
                  <a:cubicBezTo>
                    <a:pt x="6692" y="75044"/>
                    <a:pt x="7951" y="73529"/>
                    <a:pt x="8318" y="71204"/>
                  </a:cubicBezTo>
                  <a:cubicBezTo>
                    <a:pt x="8112" y="68616"/>
                    <a:pt x="6819" y="66994"/>
                    <a:pt x="4190" y="66994"/>
                  </a:cubicBezTo>
                  <a:close/>
                  <a:moveTo>
                    <a:pt x="34918" y="66969"/>
                  </a:moveTo>
                  <a:cubicBezTo>
                    <a:pt x="34841" y="66969"/>
                    <a:pt x="34764" y="66970"/>
                    <a:pt x="34686" y="66973"/>
                  </a:cubicBezTo>
                  <a:cubicBezTo>
                    <a:pt x="32222" y="67076"/>
                    <a:pt x="30989" y="68595"/>
                    <a:pt x="30825" y="71019"/>
                  </a:cubicBezTo>
                  <a:cubicBezTo>
                    <a:pt x="31010" y="73442"/>
                    <a:pt x="32242" y="74941"/>
                    <a:pt x="34706" y="75044"/>
                  </a:cubicBezTo>
                  <a:cubicBezTo>
                    <a:pt x="34799" y="75048"/>
                    <a:pt x="34890" y="75050"/>
                    <a:pt x="34980" y="75050"/>
                  </a:cubicBezTo>
                  <a:cubicBezTo>
                    <a:pt x="37501" y="75050"/>
                    <a:pt x="38937" y="73398"/>
                    <a:pt x="38937" y="71019"/>
                  </a:cubicBezTo>
                  <a:cubicBezTo>
                    <a:pt x="38937" y="68607"/>
                    <a:pt x="37447" y="66969"/>
                    <a:pt x="34918" y="66969"/>
                  </a:cubicBezTo>
                  <a:close/>
                  <a:moveTo>
                    <a:pt x="96017" y="66987"/>
                  </a:moveTo>
                  <a:cubicBezTo>
                    <a:pt x="93750" y="66987"/>
                    <a:pt x="92519" y="68455"/>
                    <a:pt x="92104" y="70608"/>
                  </a:cubicBezTo>
                  <a:cubicBezTo>
                    <a:pt x="92145" y="73134"/>
                    <a:pt x="93295" y="74756"/>
                    <a:pt x="95698" y="75023"/>
                  </a:cubicBezTo>
                  <a:cubicBezTo>
                    <a:pt x="95910" y="75045"/>
                    <a:pt x="96115" y="75056"/>
                    <a:pt x="96315" y="75056"/>
                  </a:cubicBezTo>
                  <a:cubicBezTo>
                    <a:pt x="98570" y="75056"/>
                    <a:pt x="100007" y="73684"/>
                    <a:pt x="100195" y="71306"/>
                  </a:cubicBezTo>
                  <a:cubicBezTo>
                    <a:pt x="100401" y="68719"/>
                    <a:pt x="98902" y="67117"/>
                    <a:pt x="96294" y="66994"/>
                  </a:cubicBezTo>
                  <a:cubicBezTo>
                    <a:pt x="96200" y="66989"/>
                    <a:pt x="96108" y="66987"/>
                    <a:pt x="96017" y="66987"/>
                  </a:cubicBezTo>
                  <a:close/>
                  <a:moveTo>
                    <a:pt x="65436" y="66972"/>
                  </a:moveTo>
                  <a:cubicBezTo>
                    <a:pt x="62989" y="66972"/>
                    <a:pt x="61566" y="68543"/>
                    <a:pt x="61465" y="70834"/>
                  </a:cubicBezTo>
                  <a:cubicBezTo>
                    <a:pt x="61362" y="73360"/>
                    <a:pt x="62882" y="74859"/>
                    <a:pt x="65510" y="75126"/>
                  </a:cubicBezTo>
                  <a:cubicBezTo>
                    <a:pt x="67913" y="74879"/>
                    <a:pt x="69453" y="73688"/>
                    <a:pt x="69515" y="71204"/>
                  </a:cubicBezTo>
                  <a:cubicBezTo>
                    <a:pt x="69576" y="68575"/>
                    <a:pt x="68159" y="67035"/>
                    <a:pt x="65531" y="66973"/>
                  </a:cubicBezTo>
                  <a:cubicBezTo>
                    <a:pt x="65499" y="66973"/>
                    <a:pt x="65467" y="66972"/>
                    <a:pt x="65436" y="66972"/>
                  </a:cubicBezTo>
                  <a:close/>
                  <a:moveTo>
                    <a:pt x="4181" y="100486"/>
                  </a:moveTo>
                  <a:cubicBezTo>
                    <a:pt x="1742" y="100486"/>
                    <a:pt x="165" y="101939"/>
                    <a:pt x="165" y="104554"/>
                  </a:cubicBezTo>
                  <a:cubicBezTo>
                    <a:pt x="165" y="107039"/>
                    <a:pt x="1726" y="108476"/>
                    <a:pt x="4087" y="108518"/>
                  </a:cubicBezTo>
                  <a:cubicBezTo>
                    <a:pt x="4138" y="108519"/>
                    <a:pt x="4189" y="108519"/>
                    <a:pt x="4239" y="108519"/>
                  </a:cubicBezTo>
                  <a:cubicBezTo>
                    <a:pt x="6693" y="108519"/>
                    <a:pt x="8136" y="107048"/>
                    <a:pt x="8297" y="104492"/>
                  </a:cubicBezTo>
                  <a:cubicBezTo>
                    <a:pt x="8112" y="101967"/>
                    <a:pt x="6695" y="100529"/>
                    <a:pt x="4334" y="100488"/>
                  </a:cubicBezTo>
                  <a:cubicBezTo>
                    <a:pt x="4282" y="100487"/>
                    <a:pt x="4232" y="100486"/>
                    <a:pt x="4181" y="100486"/>
                  </a:cubicBezTo>
                  <a:close/>
                  <a:moveTo>
                    <a:pt x="34865" y="100467"/>
                  </a:moveTo>
                  <a:cubicBezTo>
                    <a:pt x="34833" y="100467"/>
                    <a:pt x="34800" y="100467"/>
                    <a:pt x="34768" y="100467"/>
                  </a:cubicBezTo>
                  <a:cubicBezTo>
                    <a:pt x="32406" y="100529"/>
                    <a:pt x="30969" y="101925"/>
                    <a:pt x="30846" y="104492"/>
                  </a:cubicBezTo>
                  <a:cubicBezTo>
                    <a:pt x="30927" y="107082"/>
                    <a:pt x="32426" y="108538"/>
                    <a:pt x="34941" y="108538"/>
                  </a:cubicBezTo>
                  <a:cubicBezTo>
                    <a:pt x="34959" y="108538"/>
                    <a:pt x="34976" y="108538"/>
                    <a:pt x="34994" y="108538"/>
                  </a:cubicBezTo>
                  <a:cubicBezTo>
                    <a:pt x="37376" y="108518"/>
                    <a:pt x="38916" y="106957"/>
                    <a:pt x="38937" y="104575"/>
                  </a:cubicBezTo>
                  <a:cubicBezTo>
                    <a:pt x="38957" y="102060"/>
                    <a:pt x="37395" y="100467"/>
                    <a:pt x="34865" y="100467"/>
                  </a:cubicBezTo>
                  <a:close/>
                  <a:moveTo>
                    <a:pt x="96170" y="100385"/>
                  </a:moveTo>
                  <a:cubicBezTo>
                    <a:pt x="93870" y="100714"/>
                    <a:pt x="92228" y="101782"/>
                    <a:pt x="92145" y="104308"/>
                  </a:cubicBezTo>
                  <a:cubicBezTo>
                    <a:pt x="92063" y="106998"/>
                    <a:pt x="93645" y="108497"/>
                    <a:pt x="96170" y="108538"/>
                  </a:cubicBezTo>
                  <a:cubicBezTo>
                    <a:pt x="96204" y="108539"/>
                    <a:pt x="96237" y="108539"/>
                    <a:pt x="96271" y="108539"/>
                  </a:cubicBezTo>
                  <a:cubicBezTo>
                    <a:pt x="98558" y="108539"/>
                    <a:pt x="100135" y="107147"/>
                    <a:pt x="100216" y="104698"/>
                  </a:cubicBezTo>
                  <a:cubicBezTo>
                    <a:pt x="100319" y="102028"/>
                    <a:pt x="98717" y="100734"/>
                    <a:pt x="96170" y="100406"/>
                  </a:cubicBezTo>
                  <a:lnTo>
                    <a:pt x="96170" y="100385"/>
                  </a:lnTo>
                  <a:close/>
                  <a:moveTo>
                    <a:pt x="65415" y="100479"/>
                  </a:moveTo>
                  <a:cubicBezTo>
                    <a:pt x="63013" y="100479"/>
                    <a:pt x="61504" y="102032"/>
                    <a:pt x="61465" y="104451"/>
                  </a:cubicBezTo>
                  <a:cubicBezTo>
                    <a:pt x="61445" y="106951"/>
                    <a:pt x="63007" y="108540"/>
                    <a:pt x="65511" y="108540"/>
                  </a:cubicBezTo>
                  <a:cubicBezTo>
                    <a:pt x="65558" y="108540"/>
                    <a:pt x="65606" y="108539"/>
                    <a:pt x="65654" y="108538"/>
                  </a:cubicBezTo>
                  <a:cubicBezTo>
                    <a:pt x="68016" y="108456"/>
                    <a:pt x="69433" y="107060"/>
                    <a:pt x="69556" y="104554"/>
                  </a:cubicBezTo>
                  <a:cubicBezTo>
                    <a:pt x="69494" y="102069"/>
                    <a:pt x="68118" y="100611"/>
                    <a:pt x="65736" y="100488"/>
                  </a:cubicBezTo>
                  <a:cubicBezTo>
                    <a:pt x="65627" y="100482"/>
                    <a:pt x="65520" y="100479"/>
                    <a:pt x="65415" y="100479"/>
                  </a:cubicBezTo>
                  <a:close/>
                  <a:moveTo>
                    <a:pt x="4071" y="133950"/>
                  </a:moveTo>
                  <a:cubicBezTo>
                    <a:pt x="1829" y="133950"/>
                    <a:pt x="376" y="135322"/>
                    <a:pt x="206" y="137699"/>
                  </a:cubicBezTo>
                  <a:cubicBezTo>
                    <a:pt x="1" y="140287"/>
                    <a:pt x="1500" y="141889"/>
                    <a:pt x="4108" y="142012"/>
                  </a:cubicBezTo>
                  <a:cubicBezTo>
                    <a:pt x="4202" y="142017"/>
                    <a:pt x="4294" y="142019"/>
                    <a:pt x="4384" y="142019"/>
                  </a:cubicBezTo>
                  <a:cubicBezTo>
                    <a:pt x="6651" y="142019"/>
                    <a:pt x="7883" y="140550"/>
                    <a:pt x="8297" y="138398"/>
                  </a:cubicBezTo>
                  <a:cubicBezTo>
                    <a:pt x="8256" y="135872"/>
                    <a:pt x="7086" y="134249"/>
                    <a:pt x="4683" y="133982"/>
                  </a:cubicBezTo>
                  <a:cubicBezTo>
                    <a:pt x="4473" y="133961"/>
                    <a:pt x="4269" y="133950"/>
                    <a:pt x="4071" y="133950"/>
                  </a:cubicBezTo>
                  <a:close/>
                  <a:moveTo>
                    <a:pt x="65551" y="133962"/>
                  </a:moveTo>
                  <a:cubicBezTo>
                    <a:pt x="62861" y="133962"/>
                    <a:pt x="61403" y="135646"/>
                    <a:pt x="61465" y="138131"/>
                  </a:cubicBezTo>
                  <a:cubicBezTo>
                    <a:pt x="61526" y="140451"/>
                    <a:pt x="63005" y="142032"/>
                    <a:pt x="65490" y="142032"/>
                  </a:cubicBezTo>
                  <a:cubicBezTo>
                    <a:pt x="68134" y="142012"/>
                    <a:pt x="69428" y="140436"/>
                    <a:pt x="69576" y="137857"/>
                  </a:cubicBezTo>
                  <a:lnTo>
                    <a:pt x="69576" y="137857"/>
                  </a:lnTo>
                  <a:cubicBezTo>
                    <a:pt x="69576" y="137859"/>
                    <a:pt x="69576" y="137861"/>
                    <a:pt x="69576" y="137864"/>
                  </a:cubicBezTo>
                  <a:lnTo>
                    <a:pt x="69576" y="137843"/>
                  </a:lnTo>
                  <a:cubicBezTo>
                    <a:pt x="69576" y="137848"/>
                    <a:pt x="69576" y="137852"/>
                    <a:pt x="69576" y="137857"/>
                  </a:cubicBezTo>
                  <a:lnTo>
                    <a:pt x="69576" y="137857"/>
                  </a:lnTo>
                  <a:cubicBezTo>
                    <a:pt x="69307" y="135417"/>
                    <a:pt x="68013" y="133962"/>
                    <a:pt x="65551" y="133962"/>
                  </a:cubicBezTo>
                  <a:close/>
                  <a:moveTo>
                    <a:pt x="34665" y="133880"/>
                  </a:moveTo>
                  <a:cubicBezTo>
                    <a:pt x="32181" y="134249"/>
                    <a:pt x="30722" y="135646"/>
                    <a:pt x="30887" y="138295"/>
                  </a:cubicBezTo>
                  <a:cubicBezTo>
                    <a:pt x="31049" y="140722"/>
                    <a:pt x="32525" y="142033"/>
                    <a:pt x="34904" y="142033"/>
                  </a:cubicBezTo>
                  <a:cubicBezTo>
                    <a:pt x="34941" y="142033"/>
                    <a:pt x="34977" y="142033"/>
                    <a:pt x="35014" y="142032"/>
                  </a:cubicBezTo>
                  <a:cubicBezTo>
                    <a:pt x="37499" y="141971"/>
                    <a:pt x="38937" y="140348"/>
                    <a:pt x="38937" y="138048"/>
                  </a:cubicBezTo>
                  <a:cubicBezTo>
                    <a:pt x="38957" y="135522"/>
                    <a:pt x="37397" y="134023"/>
                    <a:pt x="34665" y="133880"/>
                  </a:cubicBezTo>
                  <a:close/>
                  <a:moveTo>
                    <a:pt x="96294" y="133975"/>
                  </a:moveTo>
                  <a:cubicBezTo>
                    <a:pt x="96199" y="133975"/>
                    <a:pt x="96103" y="133978"/>
                    <a:pt x="96006" y="133982"/>
                  </a:cubicBezTo>
                  <a:cubicBezTo>
                    <a:pt x="93398" y="134085"/>
                    <a:pt x="91981" y="135728"/>
                    <a:pt x="92186" y="138336"/>
                  </a:cubicBezTo>
                  <a:cubicBezTo>
                    <a:pt x="92351" y="140780"/>
                    <a:pt x="93973" y="141930"/>
                    <a:pt x="96396" y="142094"/>
                  </a:cubicBezTo>
                  <a:cubicBezTo>
                    <a:pt x="98717" y="141704"/>
                    <a:pt x="100257" y="140431"/>
                    <a:pt x="100216" y="137987"/>
                  </a:cubicBezTo>
                  <a:cubicBezTo>
                    <a:pt x="100176" y="135496"/>
                    <a:pt x="98729" y="133975"/>
                    <a:pt x="96294" y="133975"/>
                  </a:cubicBezTo>
                  <a:close/>
                  <a:moveTo>
                    <a:pt x="96073" y="167435"/>
                  </a:moveTo>
                  <a:cubicBezTo>
                    <a:pt x="93808" y="167435"/>
                    <a:pt x="92347" y="168846"/>
                    <a:pt x="92104" y="171276"/>
                  </a:cubicBezTo>
                  <a:cubicBezTo>
                    <a:pt x="92166" y="173740"/>
                    <a:pt x="93419" y="175301"/>
                    <a:pt x="95821" y="175465"/>
                  </a:cubicBezTo>
                  <a:cubicBezTo>
                    <a:pt x="95977" y="175476"/>
                    <a:pt x="96130" y="175482"/>
                    <a:pt x="96279" y="175482"/>
                  </a:cubicBezTo>
                  <a:cubicBezTo>
                    <a:pt x="98606" y="175482"/>
                    <a:pt x="100100" y="174135"/>
                    <a:pt x="100216" y="171645"/>
                  </a:cubicBezTo>
                  <a:cubicBezTo>
                    <a:pt x="100339" y="168976"/>
                    <a:pt x="98696" y="167456"/>
                    <a:pt x="96170" y="167436"/>
                  </a:cubicBezTo>
                  <a:cubicBezTo>
                    <a:pt x="96138" y="167435"/>
                    <a:pt x="96105" y="167435"/>
                    <a:pt x="96073" y="167435"/>
                  </a:cubicBezTo>
                  <a:close/>
                  <a:moveTo>
                    <a:pt x="4209" y="167435"/>
                  </a:moveTo>
                  <a:cubicBezTo>
                    <a:pt x="4175" y="167435"/>
                    <a:pt x="4142" y="167435"/>
                    <a:pt x="4108" y="167436"/>
                  </a:cubicBezTo>
                  <a:cubicBezTo>
                    <a:pt x="1767" y="167477"/>
                    <a:pt x="186" y="168914"/>
                    <a:pt x="165" y="171399"/>
                  </a:cubicBezTo>
                  <a:cubicBezTo>
                    <a:pt x="145" y="174032"/>
                    <a:pt x="1723" y="175487"/>
                    <a:pt x="4209" y="175487"/>
                  </a:cubicBezTo>
                  <a:cubicBezTo>
                    <a:pt x="4244" y="175487"/>
                    <a:pt x="4278" y="175486"/>
                    <a:pt x="4313" y="175486"/>
                  </a:cubicBezTo>
                  <a:cubicBezTo>
                    <a:pt x="6695" y="175465"/>
                    <a:pt x="8092" y="174007"/>
                    <a:pt x="8297" y="171522"/>
                  </a:cubicBezTo>
                  <a:cubicBezTo>
                    <a:pt x="8155" y="168929"/>
                    <a:pt x="6674" y="167435"/>
                    <a:pt x="4209" y="167435"/>
                  </a:cubicBezTo>
                  <a:close/>
                  <a:moveTo>
                    <a:pt x="65457" y="167429"/>
                  </a:moveTo>
                  <a:cubicBezTo>
                    <a:pt x="63030" y="167429"/>
                    <a:pt x="61485" y="168986"/>
                    <a:pt x="61465" y="171440"/>
                  </a:cubicBezTo>
                  <a:cubicBezTo>
                    <a:pt x="61445" y="173923"/>
                    <a:pt x="62967" y="175489"/>
                    <a:pt x="65462" y="175489"/>
                  </a:cubicBezTo>
                  <a:cubicBezTo>
                    <a:pt x="65525" y="175489"/>
                    <a:pt x="65589" y="175488"/>
                    <a:pt x="65654" y="175486"/>
                  </a:cubicBezTo>
                  <a:cubicBezTo>
                    <a:pt x="68036" y="175424"/>
                    <a:pt x="69433" y="174007"/>
                    <a:pt x="69535" y="171543"/>
                  </a:cubicBezTo>
                  <a:cubicBezTo>
                    <a:pt x="69494" y="169017"/>
                    <a:pt x="68098" y="167559"/>
                    <a:pt x="65736" y="167436"/>
                  </a:cubicBezTo>
                  <a:cubicBezTo>
                    <a:pt x="65642" y="167431"/>
                    <a:pt x="65549" y="167429"/>
                    <a:pt x="65457" y="167429"/>
                  </a:cubicBezTo>
                  <a:close/>
                  <a:moveTo>
                    <a:pt x="34884" y="167435"/>
                  </a:moveTo>
                  <a:cubicBezTo>
                    <a:pt x="34852" y="167435"/>
                    <a:pt x="34821" y="167435"/>
                    <a:pt x="34789" y="167436"/>
                  </a:cubicBezTo>
                  <a:cubicBezTo>
                    <a:pt x="32427" y="167477"/>
                    <a:pt x="30989" y="168894"/>
                    <a:pt x="30846" y="171543"/>
                  </a:cubicBezTo>
                  <a:cubicBezTo>
                    <a:pt x="30907" y="173843"/>
                    <a:pt x="32201" y="175342"/>
                    <a:pt x="34604" y="175486"/>
                  </a:cubicBezTo>
                  <a:cubicBezTo>
                    <a:pt x="34717" y="175492"/>
                    <a:pt x="34829" y="175495"/>
                    <a:pt x="34939" y="175495"/>
                  </a:cubicBezTo>
                  <a:cubicBezTo>
                    <a:pt x="37354" y="175495"/>
                    <a:pt x="38878" y="173999"/>
                    <a:pt x="38937" y="171563"/>
                  </a:cubicBezTo>
                  <a:cubicBezTo>
                    <a:pt x="38998" y="169048"/>
                    <a:pt x="37416" y="167435"/>
                    <a:pt x="34884" y="167435"/>
                  </a:cubicBezTo>
                  <a:close/>
                  <a:moveTo>
                    <a:pt x="96115" y="200929"/>
                  </a:moveTo>
                  <a:cubicBezTo>
                    <a:pt x="93714" y="200929"/>
                    <a:pt x="92469" y="202439"/>
                    <a:pt x="92084" y="204729"/>
                  </a:cubicBezTo>
                  <a:cubicBezTo>
                    <a:pt x="92269" y="207317"/>
                    <a:pt x="93542" y="208959"/>
                    <a:pt x="96170" y="208980"/>
                  </a:cubicBezTo>
                  <a:cubicBezTo>
                    <a:pt x="96204" y="208981"/>
                    <a:pt x="96237" y="208981"/>
                    <a:pt x="96270" y="208981"/>
                  </a:cubicBezTo>
                  <a:cubicBezTo>
                    <a:pt x="98635" y="208981"/>
                    <a:pt x="100115" y="207530"/>
                    <a:pt x="100216" y="205160"/>
                  </a:cubicBezTo>
                  <a:cubicBezTo>
                    <a:pt x="100298" y="202552"/>
                    <a:pt x="98820" y="200991"/>
                    <a:pt x="96212" y="200930"/>
                  </a:cubicBezTo>
                  <a:cubicBezTo>
                    <a:pt x="96179" y="200929"/>
                    <a:pt x="96147" y="200929"/>
                    <a:pt x="96115" y="200929"/>
                  </a:cubicBezTo>
                  <a:close/>
                  <a:moveTo>
                    <a:pt x="4092" y="200923"/>
                  </a:moveTo>
                  <a:cubicBezTo>
                    <a:pt x="1811" y="200923"/>
                    <a:pt x="358" y="202315"/>
                    <a:pt x="206" y="204708"/>
                  </a:cubicBezTo>
                  <a:cubicBezTo>
                    <a:pt x="21" y="207296"/>
                    <a:pt x="1541" y="208898"/>
                    <a:pt x="4128" y="208980"/>
                  </a:cubicBezTo>
                  <a:cubicBezTo>
                    <a:pt x="4207" y="208983"/>
                    <a:pt x="4285" y="208985"/>
                    <a:pt x="4362" y="208985"/>
                  </a:cubicBezTo>
                  <a:cubicBezTo>
                    <a:pt x="6656" y="208985"/>
                    <a:pt x="7900" y="207505"/>
                    <a:pt x="8318" y="205160"/>
                  </a:cubicBezTo>
                  <a:cubicBezTo>
                    <a:pt x="8195" y="202840"/>
                    <a:pt x="7086" y="201197"/>
                    <a:pt x="4662" y="200950"/>
                  </a:cubicBezTo>
                  <a:cubicBezTo>
                    <a:pt x="4467" y="200932"/>
                    <a:pt x="4277" y="200923"/>
                    <a:pt x="4092" y="200923"/>
                  </a:cubicBezTo>
                  <a:close/>
                  <a:moveTo>
                    <a:pt x="34885" y="200929"/>
                  </a:moveTo>
                  <a:cubicBezTo>
                    <a:pt x="34853" y="200929"/>
                    <a:pt x="34821" y="200929"/>
                    <a:pt x="34789" y="200930"/>
                  </a:cubicBezTo>
                  <a:cubicBezTo>
                    <a:pt x="32324" y="200971"/>
                    <a:pt x="31072" y="202450"/>
                    <a:pt x="30825" y="204873"/>
                  </a:cubicBezTo>
                  <a:cubicBezTo>
                    <a:pt x="30988" y="207444"/>
                    <a:pt x="32307" y="209001"/>
                    <a:pt x="34902" y="209001"/>
                  </a:cubicBezTo>
                  <a:cubicBezTo>
                    <a:pt x="34919" y="209001"/>
                    <a:pt x="34936" y="209001"/>
                    <a:pt x="34953" y="209001"/>
                  </a:cubicBezTo>
                  <a:cubicBezTo>
                    <a:pt x="37438" y="209001"/>
                    <a:pt x="38916" y="207378"/>
                    <a:pt x="38937" y="205058"/>
                  </a:cubicBezTo>
                  <a:cubicBezTo>
                    <a:pt x="38957" y="202602"/>
                    <a:pt x="37534" y="200929"/>
                    <a:pt x="34885" y="200929"/>
                  </a:cubicBezTo>
                  <a:close/>
                  <a:moveTo>
                    <a:pt x="65777" y="200868"/>
                  </a:moveTo>
                  <a:cubicBezTo>
                    <a:pt x="63025" y="200971"/>
                    <a:pt x="61465" y="202470"/>
                    <a:pt x="61444" y="204975"/>
                  </a:cubicBezTo>
                  <a:cubicBezTo>
                    <a:pt x="61424" y="207296"/>
                    <a:pt x="62861" y="208918"/>
                    <a:pt x="65346" y="209001"/>
                  </a:cubicBezTo>
                  <a:cubicBezTo>
                    <a:pt x="65419" y="209003"/>
                    <a:pt x="65490" y="209004"/>
                    <a:pt x="65561" y="209004"/>
                  </a:cubicBezTo>
                  <a:cubicBezTo>
                    <a:pt x="67860" y="209004"/>
                    <a:pt x="69315" y="207715"/>
                    <a:pt x="69494" y="205304"/>
                  </a:cubicBezTo>
                  <a:cubicBezTo>
                    <a:pt x="69700" y="202675"/>
                    <a:pt x="68262" y="201238"/>
                    <a:pt x="65777" y="200868"/>
                  </a:cubicBezTo>
                  <a:close/>
                </a:path>
              </a:pathLst>
            </a:custGeom>
            <a:gradFill>
              <a:gsLst>
                <a:gs pos="0">
                  <a:srgbClr val="FAFAFA"/>
                </a:gs>
                <a:gs pos="100000">
                  <a:srgbClr val="B9B9B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73"/>
            <p:cNvSpPr/>
            <p:nvPr/>
          </p:nvSpPr>
          <p:spPr>
            <a:xfrm>
              <a:off x="3315325" y="1073925"/>
              <a:ext cx="204350" cy="203325"/>
            </a:xfrm>
            <a:custGeom>
              <a:rect b="b" l="l" r="r" t="t"/>
              <a:pathLst>
                <a:path extrusionOk="0" h="8133" w="8174">
                  <a:moveTo>
                    <a:pt x="4025" y="1"/>
                  </a:moveTo>
                  <a:cubicBezTo>
                    <a:pt x="1643" y="309"/>
                    <a:pt x="103" y="1459"/>
                    <a:pt x="41" y="3985"/>
                  </a:cubicBezTo>
                  <a:cubicBezTo>
                    <a:pt x="0" y="6675"/>
                    <a:pt x="1581" y="8133"/>
                    <a:pt x="4107" y="8133"/>
                  </a:cubicBezTo>
                  <a:cubicBezTo>
                    <a:pt x="6510" y="8133"/>
                    <a:pt x="8071" y="6593"/>
                    <a:pt x="8112" y="4211"/>
                  </a:cubicBezTo>
                  <a:cubicBezTo>
                    <a:pt x="8173" y="1664"/>
                    <a:pt x="6572" y="247"/>
                    <a:pt x="4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73"/>
            <p:cNvSpPr/>
            <p:nvPr/>
          </p:nvSpPr>
          <p:spPr>
            <a:xfrm>
              <a:off x="4080300" y="1075800"/>
              <a:ext cx="203300" cy="201500"/>
            </a:xfrm>
            <a:custGeom>
              <a:rect b="b" l="l" r="r" t="t"/>
              <a:pathLst>
                <a:path extrusionOk="0" h="8060" w="8132">
                  <a:moveTo>
                    <a:pt x="4024" y="1"/>
                  </a:moveTo>
                  <a:cubicBezTo>
                    <a:pt x="1584" y="1"/>
                    <a:pt x="61" y="1520"/>
                    <a:pt x="41" y="3971"/>
                  </a:cubicBezTo>
                  <a:cubicBezTo>
                    <a:pt x="0" y="6490"/>
                    <a:pt x="1581" y="8060"/>
                    <a:pt x="4085" y="8060"/>
                  </a:cubicBezTo>
                  <a:cubicBezTo>
                    <a:pt x="4133" y="8060"/>
                    <a:pt x="4181" y="8059"/>
                    <a:pt x="4230" y="8058"/>
                  </a:cubicBezTo>
                  <a:cubicBezTo>
                    <a:pt x="6592" y="7976"/>
                    <a:pt x="8009" y="6559"/>
                    <a:pt x="8132" y="4053"/>
                  </a:cubicBezTo>
                  <a:cubicBezTo>
                    <a:pt x="8050" y="1569"/>
                    <a:pt x="6715" y="131"/>
                    <a:pt x="4312" y="8"/>
                  </a:cubicBezTo>
                  <a:cubicBezTo>
                    <a:pt x="4215" y="3"/>
                    <a:pt x="4119" y="1"/>
                    <a:pt x="40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73"/>
            <p:cNvSpPr/>
            <p:nvPr/>
          </p:nvSpPr>
          <p:spPr>
            <a:xfrm>
              <a:off x="3315825" y="2750150"/>
              <a:ext cx="202800" cy="201325"/>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73"/>
            <p:cNvSpPr/>
            <p:nvPr/>
          </p:nvSpPr>
          <p:spPr>
            <a:xfrm>
              <a:off x="4080300" y="2749950"/>
              <a:ext cx="202800" cy="201075"/>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73"/>
            <p:cNvSpPr/>
            <p:nvPr/>
          </p:nvSpPr>
          <p:spPr>
            <a:xfrm>
              <a:off x="3315825" y="4423850"/>
              <a:ext cx="203825" cy="201550"/>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3"/>
            <p:cNvSpPr/>
            <p:nvPr/>
          </p:nvSpPr>
          <p:spPr>
            <a:xfrm>
              <a:off x="4080800" y="4423700"/>
              <a:ext cx="202800" cy="201525"/>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3"/>
            <p:cNvSpPr/>
            <p:nvPr/>
          </p:nvSpPr>
          <p:spPr>
            <a:xfrm>
              <a:off x="3313275" y="238000"/>
              <a:ext cx="204850" cy="203450"/>
            </a:xfrm>
            <a:custGeom>
              <a:rect b="b" l="l" r="r" t="t"/>
              <a:pathLst>
                <a:path extrusionOk="0" h="8138" w="8194">
                  <a:moveTo>
                    <a:pt x="4252" y="1"/>
                  </a:moveTo>
                  <a:cubicBezTo>
                    <a:pt x="4177" y="1"/>
                    <a:pt x="4101" y="2"/>
                    <a:pt x="4025" y="5"/>
                  </a:cubicBezTo>
                  <a:cubicBezTo>
                    <a:pt x="1396" y="108"/>
                    <a:pt x="0" y="1709"/>
                    <a:pt x="144" y="4338"/>
                  </a:cubicBezTo>
                  <a:cubicBezTo>
                    <a:pt x="288" y="6844"/>
                    <a:pt x="1848" y="7973"/>
                    <a:pt x="4210" y="8137"/>
                  </a:cubicBezTo>
                  <a:cubicBezTo>
                    <a:pt x="6715" y="7911"/>
                    <a:pt x="8194" y="6433"/>
                    <a:pt x="8194" y="4112"/>
                  </a:cubicBezTo>
                  <a:cubicBezTo>
                    <a:pt x="8194" y="1679"/>
                    <a:pt x="6779" y="1"/>
                    <a:pt x="42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73"/>
            <p:cNvSpPr/>
            <p:nvPr/>
          </p:nvSpPr>
          <p:spPr>
            <a:xfrm>
              <a:off x="4079250" y="238125"/>
              <a:ext cx="204875" cy="201775"/>
            </a:xfrm>
            <a:custGeom>
              <a:rect b="b" l="l" r="r" t="t"/>
              <a:pathLst>
                <a:path extrusionOk="0" h="8071" w="8195">
                  <a:moveTo>
                    <a:pt x="4149" y="0"/>
                  </a:moveTo>
                  <a:cubicBezTo>
                    <a:pt x="1500" y="0"/>
                    <a:pt x="1" y="1684"/>
                    <a:pt x="83" y="4210"/>
                  </a:cubicBezTo>
                  <a:cubicBezTo>
                    <a:pt x="144" y="6495"/>
                    <a:pt x="1584" y="8071"/>
                    <a:pt x="4060" y="8071"/>
                  </a:cubicBezTo>
                  <a:cubicBezTo>
                    <a:pt x="4076" y="8071"/>
                    <a:pt x="4092" y="8071"/>
                    <a:pt x="4108" y="8071"/>
                  </a:cubicBezTo>
                  <a:cubicBezTo>
                    <a:pt x="6798" y="8050"/>
                    <a:pt x="8051" y="6469"/>
                    <a:pt x="8194" y="3881"/>
                  </a:cubicBezTo>
                  <a:cubicBezTo>
                    <a:pt x="7927" y="1458"/>
                    <a:pt x="6593" y="0"/>
                    <a:pt x="4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73"/>
            <p:cNvSpPr/>
            <p:nvPr/>
          </p:nvSpPr>
          <p:spPr>
            <a:xfrm>
              <a:off x="3315325" y="1912200"/>
              <a:ext cx="202800" cy="202025"/>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73"/>
            <p:cNvSpPr/>
            <p:nvPr/>
          </p:nvSpPr>
          <p:spPr>
            <a:xfrm>
              <a:off x="4078750" y="1912300"/>
              <a:ext cx="205875" cy="203850"/>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73"/>
            <p:cNvSpPr/>
            <p:nvPr/>
          </p:nvSpPr>
          <p:spPr>
            <a:xfrm>
              <a:off x="2548825" y="2750175"/>
              <a:ext cx="203325" cy="201300"/>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73"/>
            <p:cNvSpPr/>
            <p:nvPr/>
          </p:nvSpPr>
          <p:spPr>
            <a:xfrm>
              <a:off x="4846275" y="2747625"/>
              <a:ext cx="206400" cy="203850"/>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73"/>
            <p:cNvSpPr/>
            <p:nvPr/>
          </p:nvSpPr>
          <p:spPr>
            <a:xfrm>
              <a:off x="3312750" y="3584975"/>
              <a:ext cx="205900" cy="20387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73"/>
            <p:cNvSpPr/>
            <p:nvPr/>
          </p:nvSpPr>
          <p:spPr>
            <a:xfrm>
              <a:off x="4079775" y="3587025"/>
              <a:ext cx="204350" cy="201800"/>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73"/>
            <p:cNvSpPr/>
            <p:nvPr/>
          </p:nvSpPr>
          <p:spPr>
            <a:xfrm>
              <a:off x="3315325" y="5261225"/>
              <a:ext cx="203325" cy="201800"/>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73"/>
            <p:cNvSpPr/>
            <p:nvPr/>
          </p:nvSpPr>
          <p:spPr>
            <a:xfrm>
              <a:off x="4080275" y="5259700"/>
              <a:ext cx="206925" cy="203425"/>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73"/>
            <p:cNvSpPr/>
            <p:nvPr/>
          </p:nvSpPr>
          <p:spPr>
            <a:xfrm>
              <a:off x="2548300" y="238450"/>
              <a:ext cx="206925" cy="203000"/>
            </a:xfrm>
            <a:custGeom>
              <a:rect b="b" l="l" r="r" t="t"/>
              <a:pathLst>
                <a:path extrusionOk="0" h="8120" w="8277">
                  <a:moveTo>
                    <a:pt x="3964" y="1"/>
                  </a:moveTo>
                  <a:cubicBezTo>
                    <a:pt x="1529" y="1"/>
                    <a:pt x="81" y="1522"/>
                    <a:pt x="42" y="4033"/>
                  </a:cubicBezTo>
                  <a:cubicBezTo>
                    <a:pt x="0" y="6476"/>
                    <a:pt x="1520" y="7750"/>
                    <a:pt x="3841" y="8119"/>
                  </a:cubicBezTo>
                  <a:cubicBezTo>
                    <a:pt x="6284" y="7976"/>
                    <a:pt x="7886" y="6826"/>
                    <a:pt x="8071" y="4382"/>
                  </a:cubicBezTo>
                  <a:cubicBezTo>
                    <a:pt x="8276" y="1774"/>
                    <a:pt x="6839" y="131"/>
                    <a:pt x="4251" y="8"/>
                  </a:cubicBezTo>
                  <a:cubicBezTo>
                    <a:pt x="4154" y="3"/>
                    <a:pt x="4058" y="1"/>
                    <a:pt x="39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73"/>
            <p:cNvSpPr/>
            <p:nvPr/>
          </p:nvSpPr>
          <p:spPr>
            <a:xfrm>
              <a:off x="4846775" y="238600"/>
              <a:ext cx="205900" cy="201200"/>
            </a:xfrm>
            <a:custGeom>
              <a:rect b="b" l="l" r="r" t="t"/>
              <a:pathLst>
                <a:path extrusionOk="0" h="8048" w="8236">
                  <a:moveTo>
                    <a:pt x="3993" y="1"/>
                  </a:moveTo>
                  <a:cubicBezTo>
                    <a:pt x="1611" y="1"/>
                    <a:pt x="366" y="1531"/>
                    <a:pt x="1" y="3801"/>
                  </a:cubicBezTo>
                  <a:cubicBezTo>
                    <a:pt x="145" y="6245"/>
                    <a:pt x="1315" y="7846"/>
                    <a:pt x="3738" y="8031"/>
                  </a:cubicBezTo>
                  <a:cubicBezTo>
                    <a:pt x="3889" y="8042"/>
                    <a:pt x="4037" y="8047"/>
                    <a:pt x="4181" y="8047"/>
                  </a:cubicBezTo>
                  <a:cubicBezTo>
                    <a:pt x="6551" y="8047"/>
                    <a:pt x="8016" y="6630"/>
                    <a:pt x="8112" y="4191"/>
                  </a:cubicBezTo>
                  <a:cubicBezTo>
                    <a:pt x="8236" y="1583"/>
                    <a:pt x="6675" y="22"/>
                    <a:pt x="4087" y="2"/>
                  </a:cubicBezTo>
                  <a:cubicBezTo>
                    <a:pt x="4056" y="1"/>
                    <a:pt x="4024" y="1"/>
                    <a:pt x="39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3"/>
            <p:cNvSpPr/>
            <p:nvPr/>
          </p:nvSpPr>
          <p:spPr>
            <a:xfrm>
              <a:off x="2548300" y="1075475"/>
              <a:ext cx="203850" cy="201800"/>
            </a:xfrm>
            <a:custGeom>
              <a:rect b="b" l="l" r="r" t="t"/>
              <a:pathLst>
                <a:path extrusionOk="0" h="8072" w="8154">
                  <a:moveTo>
                    <a:pt x="4116" y="0"/>
                  </a:moveTo>
                  <a:cubicBezTo>
                    <a:pt x="1600" y="0"/>
                    <a:pt x="1" y="1456"/>
                    <a:pt x="21" y="4108"/>
                  </a:cubicBezTo>
                  <a:cubicBezTo>
                    <a:pt x="42" y="6592"/>
                    <a:pt x="1623" y="8030"/>
                    <a:pt x="3964" y="8071"/>
                  </a:cubicBezTo>
                  <a:cubicBezTo>
                    <a:pt x="3998" y="8072"/>
                    <a:pt x="4031" y="8072"/>
                    <a:pt x="4065" y="8072"/>
                  </a:cubicBezTo>
                  <a:cubicBezTo>
                    <a:pt x="6530" y="8072"/>
                    <a:pt x="8011" y="6578"/>
                    <a:pt x="8153" y="3984"/>
                  </a:cubicBezTo>
                  <a:cubicBezTo>
                    <a:pt x="7948" y="1499"/>
                    <a:pt x="6551" y="41"/>
                    <a:pt x="4169" y="0"/>
                  </a:cubicBezTo>
                  <a:cubicBezTo>
                    <a:pt x="4152" y="0"/>
                    <a:pt x="4134" y="0"/>
                    <a:pt x="41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73"/>
            <p:cNvSpPr/>
            <p:nvPr/>
          </p:nvSpPr>
          <p:spPr>
            <a:xfrm>
              <a:off x="4847300" y="1075475"/>
              <a:ext cx="204350" cy="201775"/>
            </a:xfrm>
            <a:custGeom>
              <a:rect b="b" l="l" r="r" t="t"/>
              <a:pathLst>
                <a:path extrusionOk="0" h="8071" w="8174">
                  <a:moveTo>
                    <a:pt x="4098" y="0"/>
                  </a:moveTo>
                  <a:cubicBezTo>
                    <a:pt x="1582" y="0"/>
                    <a:pt x="123" y="1517"/>
                    <a:pt x="0" y="4149"/>
                  </a:cubicBezTo>
                  <a:cubicBezTo>
                    <a:pt x="206" y="6633"/>
                    <a:pt x="1664" y="8071"/>
                    <a:pt x="4005" y="8071"/>
                  </a:cubicBezTo>
                  <a:cubicBezTo>
                    <a:pt x="6531" y="8071"/>
                    <a:pt x="8174" y="6592"/>
                    <a:pt x="8112" y="3923"/>
                  </a:cubicBezTo>
                  <a:cubicBezTo>
                    <a:pt x="8071" y="1438"/>
                    <a:pt x="6490" y="21"/>
                    <a:pt x="4149" y="0"/>
                  </a:cubicBezTo>
                  <a:cubicBezTo>
                    <a:pt x="4132" y="0"/>
                    <a:pt x="4115" y="0"/>
                    <a:pt x="40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73"/>
            <p:cNvSpPr/>
            <p:nvPr/>
          </p:nvSpPr>
          <p:spPr>
            <a:xfrm>
              <a:off x="2547275" y="1912825"/>
              <a:ext cx="205375" cy="201275"/>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3"/>
            <p:cNvSpPr/>
            <p:nvPr/>
          </p:nvSpPr>
          <p:spPr>
            <a:xfrm>
              <a:off x="4847300" y="1912650"/>
              <a:ext cx="207425" cy="201750"/>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73"/>
            <p:cNvSpPr/>
            <p:nvPr/>
          </p:nvSpPr>
          <p:spPr>
            <a:xfrm>
              <a:off x="2544700" y="3586725"/>
              <a:ext cx="207450" cy="201750"/>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73"/>
            <p:cNvSpPr/>
            <p:nvPr/>
          </p:nvSpPr>
          <p:spPr>
            <a:xfrm>
              <a:off x="4844225" y="3587375"/>
              <a:ext cx="206925" cy="20300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73"/>
            <p:cNvSpPr/>
            <p:nvPr/>
          </p:nvSpPr>
          <p:spPr>
            <a:xfrm>
              <a:off x="2548300" y="4423850"/>
              <a:ext cx="203850" cy="201325"/>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73"/>
            <p:cNvSpPr/>
            <p:nvPr/>
          </p:nvSpPr>
          <p:spPr>
            <a:xfrm>
              <a:off x="4847300" y="4423850"/>
              <a:ext cx="205900" cy="201200"/>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3"/>
            <p:cNvSpPr/>
            <p:nvPr/>
          </p:nvSpPr>
          <p:spPr>
            <a:xfrm>
              <a:off x="2545225" y="5261050"/>
              <a:ext cx="207425" cy="201575"/>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3"/>
            <p:cNvSpPr/>
            <p:nvPr/>
          </p:nvSpPr>
          <p:spPr>
            <a:xfrm>
              <a:off x="4846775" y="5261225"/>
              <a:ext cx="205400" cy="201300"/>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2" name="Shape 392"/>
        <p:cNvGrpSpPr/>
        <p:nvPr/>
      </p:nvGrpSpPr>
      <p:grpSpPr>
        <a:xfrm>
          <a:off x="0" y="0"/>
          <a:ext cx="0" cy="0"/>
          <a:chOff x="0" y="0"/>
          <a:chExt cx="0" cy="0"/>
        </a:xfrm>
      </p:grpSpPr>
      <p:sp>
        <p:nvSpPr>
          <p:cNvPr id="393" name="Google Shape;393;p74"/>
          <p:cNvSpPr txBox="1"/>
          <p:nvPr>
            <p:ph idx="1" type="body"/>
          </p:nvPr>
        </p:nvSpPr>
        <p:spPr>
          <a:xfrm>
            <a:off x="720000" y="1114725"/>
            <a:ext cx="7704000" cy="3493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accent1"/>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4" name="Google Shape;394;p74"/>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95" name="Shape 395"/>
        <p:cNvGrpSpPr/>
        <p:nvPr/>
      </p:nvGrpSpPr>
      <p:grpSpPr>
        <a:xfrm>
          <a:off x="0" y="0"/>
          <a:ext cx="0" cy="0"/>
          <a:chOff x="0" y="0"/>
          <a:chExt cx="0" cy="0"/>
        </a:xfrm>
      </p:grpSpPr>
      <p:sp>
        <p:nvSpPr>
          <p:cNvPr id="396" name="Google Shape;396;p75"/>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7" name="Google Shape;397;p75"/>
          <p:cNvSpPr txBox="1"/>
          <p:nvPr>
            <p:ph idx="1" type="body"/>
          </p:nvPr>
        </p:nvSpPr>
        <p:spPr>
          <a:xfrm>
            <a:off x="720000" y="1352850"/>
            <a:ext cx="3801300" cy="3255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accent1"/>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8" name="Google Shape;398;p75"/>
          <p:cNvSpPr txBox="1"/>
          <p:nvPr>
            <p:ph idx="2" type="body"/>
          </p:nvPr>
        </p:nvSpPr>
        <p:spPr>
          <a:xfrm>
            <a:off x="4627700" y="1352850"/>
            <a:ext cx="3801300" cy="3255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accent1"/>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9" name="Shape 39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00" name="Shape 400"/>
        <p:cNvGrpSpPr/>
        <p:nvPr/>
      </p:nvGrpSpPr>
      <p:grpSpPr>
        <a:xfrm>
          <a:off x="0" y="0"/>
          <a:ext cx="0" cy="0"/>
          <a:chOff x="0" y="0"/>
          <a:chExt cx="0" cy="0"/>
        </a:xfrm>
      </p:grpSpPr>
      <p:grpSp>
        <p:nvGrpSpPr>
          <p:cNvPr id="401" name="Google Shape;401;p80"/>
          <p:cNvGrpSpPr/>
          <p:nvPr/>
        </p:nvGrpSpPr>
        <p:grpSpPr>
          <a:xfrm>
            <a:off x="7784688" y="534993"/>
            <a:ext cx="644323" cy="482127"/>
            <a:chOff x="9884101" y="2516393"/>
            <a:chExt cx="644323" cy="482127"/>
          </a:xfrm>
        </p:grpSpPr>
        <p:sp>
          <p:nvSpPr>
            <p:cNvPr id="402" name="Google Shape;402;p80"/>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80"/>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80"/>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80"/>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80"/>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80"/>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80"/>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80"/>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80"/>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0"/>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0"/>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0"/>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 name="Google Shape;414;p80"/>
          <p:cNvGrpSpPr/>
          <p:nvPr/>
        </p:nvGrpSpPr>
        <p:grpSpPr>
          <a:xfrm>
            <a:off x="715088" y="534993"/>
            <a:ext cx="644323" cy="482127"/>
            <a:chOff x="9884101" y="2516393"/>
            <a:chExt cx="644323" cy="482127"/>
          </a:xfrm>
        </p:grpSpPr>
        <p:sp>
          <p:nvSpPr>
            <p:cNvPr id="415" name="Google Shape;415;p80"/>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80"/>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80"/>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80"/>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80"/>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80"/>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80"/>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80"/>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80"/>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80"/>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80"/>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80"/>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27" name="Shape 427"/>
        <p:cNvGrpSpPr/>
        <p:nvPr/>
      </p:nvGrpSpPr>
      <p:grpSpPr>
        <a:xfrm>
          <a:off x="0" y="0"/>
          <a:ext cx="0" cy="0"/>
          <a:chOff x="0" y="0"/>
          <a:chExt cx="0" cy="0"/>
        </a:xfrm>
      </p:grpSpPr>
      <p:grpSp>
        <p:nvGrpSpPr>
          <p:cNvPr id="428" name="Google Shape;428;p81"/>
          <p:cNvGrpSpPr/>
          <p:nvPr/>
        </p:nvGrpSpPr>
        <p:grpSpPr>
          <a:xfrm>
            <a:off x="715088" y="534993"/>
            <a:ext cx="644323" cy="482127"/>
            <a:chOff x="9884101" y="2516393"/>
            <a:chExt cx="644323" cy="482127"/>
          </a:xfrm>
        </p:grpSpPr>
        <p:sp>
          <p:nvSpPr>
            <p:cNvPr id="429" name="Google Shape;429;p81"/>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81"/>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81"/>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81"/>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81"/>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81"/>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81"/>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81"/>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81"/>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81"/>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81"/>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81"/>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441" name="Shape 441"/>
        <p:cNvGrpSpPr/>
        <p:nvPr/>
      </p:nvGrpSpPr>
      <p:grpSpPr>
        <a:xfrm>
          <a:off x="0" y="0"/>
          <a:ext cx="0" cy="0"/>
          <a:chOff x="0" y="0"/>
          <a:chExt cx="0" cy="0"/>
        </a:xfrm>
      </p:grpSpPr>
      <p:grpSp>
        <p:nvGrpSpPr>
          <p:cNvPr id="442" name="Google Shape;442;p82"/>
          <p:cNvGrpSpPr/>
          <p:nvPr/>
        </p:nvGrpSpPr>
        <p:grpSpPr>
          <a:xfrm>
            <a:off x="7784688" y="534993"/>
            <a:ext cx="644323" cy="482127"/>
            <a:chOff x="9884101" y="2516393"/>
            <a:chExt cx="644323" cy="482127"/>
          </a:xfrm>
        </p:grpSpPr>
        <p:sp>
          <p:nvSpPr>
            <p:cNvPr id="443" name="Google Shape;443;p82"/>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82"/>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82"/>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82"/>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82"/>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82"/>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82"/>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82"/>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82"/>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82"/>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82"/>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2"/>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spTree>
      <p:nvGrpSpPr>
        <p:cNvPr id="455" name="Shape 455"/>
        <p:cNvGrpSpPr/>
        <p:nvPr/>
      </p:nvGrpSpPr>
      <p:grpSpPr>
        <a:xfrm>
          <a:off x="0" y="0"/>
          <a:ext cx="0" cy="0"/>
          <a:chOff x="0" y="0"/>
          <a:chExt cx="0" cy="0"/>
        </a:xfrm>
      </p:grpSpPr>
      <p:grpSp>
        <p:nvGrpSpPr>
          <p:cNvPr id="456" name="Google Shape;456;p83"/>
          <p:cNvGrpSpPr/>
          <p:nvPr/>
        </p:nvGrpSpPr>
        <p:grpSpPr>
          <a:xfrm>
            <a:off x="714988" y="534993"/>
            <a:ext cx="644323" cy="696478"/>
            <a:chOff x="9884101" y="2516393"/>
            <a:chExt cx="644323" cy="696478"/>
          </a:xfrm>
        </p:grpSpPr>
        <p:sp>
          <p:nvSpPr>
            <p:cNvPr id="457" name="Google Shape;457;p83"/>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3"/>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3"/>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3"/>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83"/>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3"/>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83"/>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3"/>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83"/>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83"/>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3"/>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3"/>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3"/>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3"/>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3"/>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83"/>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 name="Google Shape;473;p83"/>
          <p:cNvGrpSpPr/>
          <p:nvPr/>
        </p:nvGrpSpPr>
        <p:grpSpPr>
          <a:xfrm>
            <a:off x="7784688" y="534993"/>
            <a:ext cx="644323" cy="696478"/>
            <a:chOff x="9884101" y="2516393"/>
            <a:chExt cx="644323" cy="696478"/>
          </a:xfrm>
        </p:grpSpPr>
        <p:sp>
          <p:nvSpPr>
            <p:cNvPr id="474" name="Google Shape;474;p83"/>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3"/>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83"/>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83"/>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3"/>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3"/>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3"/>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83"/>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3"/>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3"/>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3"/>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3"/>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83"/>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83"/>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83"/>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3"/>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5" name="Shape 45"/>
        <p:cNvGrpSpPr/>
        <p:nvPr/>
      </p:nvGrpSpPr>
      <p:grpSpPr>
        <a:xfrm>
          <a:off x="0" y="0"/>
          <a:ext cx="0" cy="0"/>
          <a:chOff x="0" y="0"/>
          <a:chExt cx="0" cy="0"/>
        </a:xfrm>
      </p:grpSpPr>
      <p:sp>
        <p:nvSpPr>
          <p:cNvPr id="46" name="Google Shape;46;p54"/>
          <p:cNvSpPr txBox="1"/>
          <p:nvPr>
            <p:ph type="title"/>
          </p:nvPr>
        </p:nvSpPr>
        <p:spPr>
          <a:xfrm>
            <a:off x="718750" y="1424812"/>
            <a:ext cx="6747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900">
                <a:solidFill>
                  <a:schemeClr val="accent1"/>
                </a:solidFill>
                <a:latin typeface="Amiko"/>
                <a:ea typeface="Amiko"/>
                <a:cs typeface="Amiko"/>
                <a:sym typeface="Amiko"/>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7" name="Google Shape;47;p54"/>
          <p:cNvSpPr txBox="1"/>
          <p:nvPr>
            <p:ph idx="1" type="subTitle"/>
          </p:nvPr>
        </p:nvSpPr>
        <p:spPr>
          <a:xfrm>
            <a:off x="1440721" y="1758150"/>
            <a:ext cx="3985500" cy="3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4"/>
          <p:cNvSpPr txBox="1"/>
          <p:nvPr>
            <p:ph idx="2" type="title"/>
          </p:nvPr>
        </p:nvSpPr>
        <p:spPr>
          <a:xfrm flipH="1">
            <a:off x="714950" y="422737"/>
            <a:ext cx="5419800" cy="53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 name="Google Shape;49;p54"/>
          <p:cNvSpPr txBox="1"/>
          <p:nvPr>
            <p:ph idx="3" type="subTitle"/>
          </p:nvPr>
        </p:nvSpPr>
        <p:spPr>
          <a:xfrm>
            <a:off x="1440721" y="1382600"/>
            <a:ext cx="3985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 name="Google Shape;50;p54"/>
          <p:cNvSpPr txBox="1"/>
          <p:nvPr>
            <p:ph idx="4" type="title"/>
          </p:nvPr>
        </p:nvSpPr>
        <p:spPr>
          <a:xfrm>
            <a:off x="718750" y="4007162"/>
            <a:ext cx="6747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900">
                <a:solidFill>
                  <a:schemeClr val="accent1"/>
                </a:solidFill>
                <a:latin typeface="Amiko"/>
                <a:ea typeface="Amiko"/>
                <a:cs typeface="Amiko"/>
                <a:sym typeface="Amiko"/>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1" name="Google Shape;51;p54"/>
          <p:cNvSpPr txBox="1"/>
          <p:nvPr>
            <p:ph idx="5" type="subTitle"/>
          </p:nvPr>
        </p:nvSpPr>
        <p:spPr>
          <a:xfrm>
            <a:off x="1440721" y="4340500"/>
            <a:ext cx="3985500" cy="3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4"/>
          <p:cNvSpPr txBox="1"/>
          <p:nvPr>
            <p:ph idx="6" type="subTitle"/>
          </p:nvPr>
        </p:nvSpPr>
        <p:spPr>
          <a:xfrm>
            <a:off x="1440721" y="3964950"/>
            <a:ext cx="3985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 name="Google Shape;53;p54"/>
          <p:cNvSpPr txBox="1"/>
          <p:nvPr>
            <p:ph idx="7" type="title"/>
          </p:nvPr>
        </p:nvSpPr>
        <p:spPr>
          <a:xfrm>
            <a:off x="718750" y="2285595"/>
            <a:ext cx="6747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900">
                <a:solidFill>
                  <a:schemeClr val="accent1"/>
                </a:solidFill>
                <a:latin typeface="Amiko"/>
                <a:ea typeface="Amiko"/>
                <a:cs typeface="Amiko"/>
                <a:sym typeface="Amiko"/>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4" name="Google Shape;54;p54"/>
          <p:cNvSpPr txBox="1"/>
          <p:nvPr>
            <p:ph idx="8" type="subTitle"/>
          </p:nvPr>
        </p:nvSpPr>
        <p:spPr>
          <a:xfrm>
            <a:off x="1440721" y="2618933"/>
            <a:ext cx="3985500" cy="3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4"/>
          <p:cNvSpPr txBox="1"/>
          <p:nvPr>
            <p:ph idx="9" type="subTitle"/>
          </p:nvPr>
        </p:nvSpPr>
        <p:spPr>
          <a:xfrm>
            <a:off x="1440721" y="2243383"/>
            <a:ext cx="3985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6" name="Google Shape;56;p54"/>
          <p:cNvSpPr txBox="1"/>
          <p:nvPr>
            <p:ph idx="13" type="title"/>
          </p:nvPr>
        </p:nvSpPr>
        <p:spPr>
          <a:xfrm>
            <a:off x="718750" y="3146379"/>
            <a:ext cx="6747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900">
                <a:solidFill>
                  <a:schemeClr val="accent1"/>
                </a:solidFill>
                <a:latin typeface="Amiko"/>
                <a:ea typeface="Amiko"/>
                <a:cs typeface="Amiko"/>
                <a:sym typeface="Amiko"/>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7" name="Google Shape;57;p54"/>
          <p:cNvSpPr txBox="1"/>
          <p:nvPr>
            <p:ph idx="14" type="subTitle"/>
          </p:nvPr>
        </p:nvSpPr>
        <p:spPr>
          <a:xfrm>
            <a:off x="1440721" y="3479717"/>
            <a:ext cx="3985500" cy="3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4"/>
          <p:cNvSpPr txBox="1"/>
          <p:nvPr>
            <p:ph idx="15" type="subTitle"/>
          </p:nvPr>
        </p:nvSpPr>
        <p:spPr>
          <a:xfrm>
            <a:off x="1440721" y="3104167"/>
            <a:ext cx="39855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 name="Google Shape;59;p54"/>
          <p:cNvSpPr/>
          <p:nvPr>
            <p:ph idx="16" type="pic"/>
          </p:nvPr>
        </p:nvSpPr>
        <p:spPr>
          <a:xfrm>
            <a:off x="5838100" y="537150"/>
            <a:ext cx="2590800" cy="40692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_1_1">
    <p:spTree>
      <p:nvGrpSpPr>
        <p:cNvPr id="490" name="Shape 490"/>
        <p:cNvGrpSpPr/>
        <p:nvPr/>
      </p:nvGrpSpPr>
      <p:grpSpPr>
        <a:xfrm>
          <a:off x="0" y="0"/>
          <a:ext cx="0" cy="0"/>
          <a:chOff x="0" y="0"/>
          <a:chExt cx="0" cy="0"/>
        </a:xfrm>
      </p:grpSpPr>
      <p:grpSp>
        <p:nvGrpSpPr>
          <p:cNvPr id="491" name="Google Shape;491;p84"/>
          <p:cNvGrpSpPr/>
          <p:nvPr/>
        </p:nvGrpSpPr>
        <p:grpSpPr>
          <a:xfrm>
            <a:off x="715100" y="3696943"/>
            <a:ext cx="644323" cy="911522"/>
            <a:chOff x="9884101" y="2516393"/>
            <a:chExt cx="644323" cy="911522"/>
          </a:xfrm>
        </p:grpSpPr>
        <p:sp>
          <p:nvSpPr>
            <p:cNvPr id="492" name="Google Shape;492;p84"/>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4"/>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4"/>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84"/>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84"/>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84"/>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4"/>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4"/>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4"/>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84"/>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4"/>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84"/>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84"/>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4"/>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84"/>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84"/>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84"/>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84"/>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84"/>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4"/>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55"/>
          <p:cNvSpPr txBox="1"/>
          <p:nvPr>
            <p:ph type="title"/>
          </p:nvPr>
        </p:nvSpPr>
        <p:spPr>
          <a:xfrm>
            <a:off x="5015301" y="1543925"/>
            <a:ext cx="3413700" cy="1542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600"/>
              <a:buNone/>
              <a:defRPr sz="4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 name="Google Shape;62;p55"/>
          <p:cNvSpPr txBox="1"/>
          <p:nvPr>
            <p:ph idx="2" type="title"/>
          </p:nvPr>
        </p:nvSpPr>
        <p:spPr>
          <a:xfrm>
            <a:off x="6796400" y="523425"/>
            <a:ext cx="1632600" cy="1020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75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3" name="Google Shape;63;p55"/>
          <p:cNvSpPr txBox="1"/>
          <p:nvPr>
            <p:ph idx="1" type="subTitle"/>
          </p:nvPr>
        </p:nvSpPr>
        <p:spPr>
          <a:xfrm>
            <a:off x="5972601" y="3906675"/>
            <a:ext cx="2456400" cy="71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55"/>
          <p:cNvSpPr/>
          <p:nvPr>
            <p:ph idx="3" type="pic"/>
          </p:nvPr>
        </p:nvSpPr>
        <p:spPr>
          <a:xfrm>
            <a:off x="715100" y="531900"/>
            <a:ext cx="2963100" cy="4079700"/>
          </a:xfrm>
          <a:prstGeom prst="rect">
            <a:avLst/>
          </a:prstGeom>
          <a:noFill/>
          <a:ln>
            <a:noFill/>
          </a:ln>
        </p:spPr>
      </p:sp>
      <p:grpSp>
        <p:nvGrpSpPr>
          <p:cNvPr id="65" name="Google Shape;65;p55"/>
          <p:cNvGrpSpPr/>
          <p:nvPr/>
        </p:nvGrpSpPr>
        <p:grpSpPr>
          <a:xfrm>
            <a:off x="4060250" y="3700068"/>
            <a:ext cx="644323" cy="911522"/>
            <a:chOff x="9884101" y="2516393"/>
            <a:chExt cx="644323" cy="911522"/>
          </a:xfrm>
        </p:grpSpPr>
        <p:sp>
          <p:nvSpPr>
            <p:cNvPr id="66" name="Google Shape;66;p55"/>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5"/>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5"/>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5"/>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5"/>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5"/>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5"/>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5"/>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5"/>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5"/>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5"/>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5"/>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5"/>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5"/>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5"/>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5"/>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5"/>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5"/>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5"/>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5"/>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56"/>
          <p:cNvSpPr txBox="1"/>
          <p:nvPr>
            <p:ph type="title"/>
          </p:nvPr>
        </p:nvSpPr>
        <p:spPr>
          <a:xfrm>
            <a:off x="715100" y="1690675"/>
            <a:ext cx="3409500" cy="78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8" name="Google Shape;88;p56"/>
          <p:cNvSpPr txBox="1"/>
          <p:nvPr>
            <p:ph idx="1" type="subTitle"/>
          </p:nvPr>
        </p:nvSpPr>
        <p:spPr>
          <a:xfrm>
            <a:off x="715100" y="2909875"/>
            <a:ext cx="3409500" cy="169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9" name="Google Shape;89;p56"/>
          <p:cNvSpPr/>
          <p:nvPr>
            <p:ph idx="2" type="pic"/>
          </p:nvPr>
        </p:nvSpPr>
        <p:spPr>
          <a:xfrm>
            <a:off x="5466075" y="531900"/>
            <a:ext cx="2963100" cy="4079700"/>
          </a:xfrm>
          <a:prstGeom prst="rect">
            <a:avLst/>
          </a:prstGeom>
          <a:noFill/>
          <a:ln>
            <a:noFill/>
          </a:ln>
        </p:spPr>
      </p:sp>
      <p:grpSp>
        <p:nvGrpSpPr>
          <p:cNvPr id="90" name="Google Shape;90;p56"/>
          <p:cNvGrpSpPr/>
          <p:nvPr/>
        </p:nvGrpSpPr>
        <p:grpSpPr>
          <a:xfrm>
            <a:off x="4387451" y="537368"/>
            <a:ext cx="644323" cy="696478"/>
            <a:chOff x="9884101" y="2516393"/>
            <a:chExt cx="644323" cy="696478"/>
          </a:xfrm>
        </p:grpSpPr>
        <p:sp>
          <p:nvSpPr>
            <p:cNvPr id="91" name="Google Shape;91;p56"/>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6"/>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6"/>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6"/>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6"/>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6"/>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6"/>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6"/>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6"/>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6"/>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6"/>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6"/>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6"/>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6"/>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6"/>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6"/>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107" name="Shape 107"/>
        <p:cNvGrpSpPr/>
        <p:nvPr/>
      </p:nvGrpSpPr>
      <p:grpSpPr>
        <a:xfrm>
          <a:off x="0" y="0"/>
          <a:ext cx="0" cy="0"/>
          <a:chOff x="0" y="0"/>
          <a:chExt cx="0" cy="0"/>
        </a:xfrm>
      </p:grpSpPr>
      <p:sp>
        <p:nvSpPr>
          <p:cNvPr id="108" name="Google Shape;108;p57"/>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9" name="Shape 109"/>
        <p:cNvGrpSpPr/>
        <p:nvPr/>
      </p:nvGrpSpPr>
      <p:grpSpPr>
        <a:xfrm>
          <a:off x="0" y="0"/>
          <a:ext cx="0" cy="0"/>
          <a:chOff x="0" y="0"/>
          <a:chExt cx="0" cy="0"/>
        </a:xfrm>
      </p:grpSpPr>
      <p:sp>
        <p:nvSpPr>
          <p:cNvPr id="110" name="Google Shape;110;p58"/>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1" name="Google Shape;111;p58"/>
          <p:cNvSpPr txBox="1"/>
          <p:nvPr>
            <p:ph idx="1" type="subTitle"/>
          </p:nvPr>
        </p:nvSpPr>
        <p:spPr>
          <a:xfrm>
            <a:off x="715101" y="2799400"/>
            <a:ext cx="2266800" cy="48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2" name="Google Shape;112;p58"/>
          <p:cNvSpPr txBox="1"/>
          <p:nvPr>
            <p:ph idx="2" type="subTitle"/>
          </p:nvPr>
        </p:nvSpPr>
        <p:spPr>
          <a:xfrm>
            <a:off x="3438593" y="2799400"/>
            <a:ext cx="2266800" cy="48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 name="Google Shape;113;p58"/>
          <p:cNvSpPr txBox="1"/>
          <p:nvPr>
            <p:ph idx="3" type="subTitle"/>
          </p:nvPr>
        </p:nvSpPr>
        <p:spPr>
          <a:xfrm>
            <a:off x="715100" y="3230200"/>
            <a:ext cx="22668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 name="Google Shape;114;p58"/>
          <p:cNvSpPr txBox="1"/>
          <p:nvPr>
            <p:ph idx="4" type="subTitle"/>
          </p:nvPr>
        </p:nvSpPr>
        <p:spPr>
          <a:xfrm>
            <a:off x="3438595" y="3230200"/>
            <a:ext cx="22668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5" name="Google Shape;115;p58"/>
          <p:cNvSpPr txBox="1"/>
          <p:nvPr>
            <p:ph idx="5" type="subTitle"/>
          </p:nvPr>
        </p:nvSpPr>
        <p:spPr>
          <a:xfrm>
            <a:off x="6162084" y="2799400"/>
            <a:ext cx="2266800" cy="48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6" name="Google Shape;116;p58"/>
          <p:cNvSpPr txBox="1"/>
          <p:nvPr>
            <p:ph idx="6" type="subTitle"/>
          </p:nvPr>
        </p:nvSpPr>
        <p:spPr>
          <a:xfrm>
            <a:off x="6162089" y="3230200"/>
            <a:ext cx="22668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7" name="Shape 117"/>
        <p:cNvGrpSpPr/>
        <p:nvPr/>
      </p:nvGrpSpPr>
      <p:grpSpPr>
        <a:xfrm>
          <a:off x="0" y="0"/>
          <a:ext cx="0" cy="0"/>
          <a:chOff x="0" y="0"/>
          <a:chExt cx="0" cy="0"/>
        </a:xfrm>
      </p:grpSpPr>
      <p:sp>
        <p:nvSpPr>
          <p:cNvPr id="118" name="Google Shape;118;p59"/>
          <p:cNvSpPr txBox="1"/>
          <p:nvPr>
            <p:ph idx="1" type="subTitle"/>
          </p:nvPr>
        </p:nvSpPr>
        <p:spPr>
          <a:xfrm>
            <a:off x="985956" y="2791150"/>
            <a:ext cx="2907600" cy="48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9" name="Google Shape;119;p59"/>
          <p:cNvSpPr txBox="1"/>
          <p:nvPr>
            <p:ph idx="2" type="subTitle"/>
          </p:nvPr>
        </p:nvSpPr>
        <p:spPr>
          <a:xfrm>
            <a:off x="5250431" y="2791150"/>
            <a:ext cx="2907600" cy="48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0" name="Google Shape;120;p59"/>
          <p:cNvSpPr txBox="1"/>
          <p:nvPr>
            <p:ph idx="3" type="subTitle"/>
          </p:nvPr>
        </p:nvSpPr>
        <p:spPr>
          <a:xfrm>
            <a:off x="985969" y="3221950"/>
            <a:ext cx="2907600" cy="101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59"/>
          <p:cNvSpPr txBox="1"/>
          <p:nvPr>
            <p:ph idx="4" type="subTitle"/>
          </p:nvPr>
        </p:nvSpPr>
        <p:spPr>
          <a:xfrm>
            <a:off x="5250444" y="3221950"/>
            <a:ext cx="2907600" cy="101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2" name="Google Shape;122;p59"/>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sz="3300">
                <a:latin typeface="Amiko"/>
                <a:ea typeface="Amiko"/>
                <a:cs typeface="Amiko"/>
                <a:sym typeface="Amiko"/>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60"/>
          <p:cNvSpPr txBox="1"/>
          <p:nvPr>
            <p:ph type="title"/>
          </p:nvPr>
        </p:nvSpPr>
        <p:spPr>
          <a:xfrm flipH="1">
            <a:off x="3447500" y="537150"/>
            <a:ext cx="4981500" cy="1604700"/>
          </a:xfrm>
          <a:prstGeom prst="rect">
            <a:avLst/>
          </a:prstGeom>
          <a:noFill/>
          <a:ln>
            <a:noFill/>
          </a:ln>
        </p:spPr>
        <p:txBody>
          <a:bodyPr anchorCtr="0" anchor="t" bIns="91425" lIns="91425" spcFirstLastPara="1" rIns="91425" wrap="square" tIns="91425">
            <a:noAutofit/>
          </a:bodyPr>
          <a:lstStyle>
            <a:lvl1pPr lvl="0" algn="r">
              <a:lnSpc>
                <a:spcPct val="80000"/>
              </a:lnSpc>
              <a:spcBef>
                <a:spcPts val="0"/>
              </a:spcBef>
              <a:spcAft>
                <a:spcPts val="0"/>
              </a:spcAft>
              <a:buSzPts val="6000"/>
              <a:buNone/>
              <a:defRPr sz="6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5" name="Google Shape;125;p60"/>
          <p:cNvSpPr/>
          <p:nvPr>
            <p:ph idx="2" type="pic"/>
          </p:nvPr>
        </p:nvSpPr>
        <p:spPr>
          <a:xfrm flipH="1">
            <a:off x="715000" y="537150"/>
            <a:ext cx="2590800" cy="4069200"/>
          </a:xfrm>
          <a:prstGeom prst="rect">
            <a:avLst/>
          </a:prstGeom>
          <a:noFill/>
          <a:ln>
            <a:noFill/>
          </a:ln>
        </p:spPr>
      </p:sp>
      <p:grpSp>
        <p:nvGrpSpPr>
          <p:cNvPr id="126" name="Google Shape;126;p60"/>
          <p:cNvGrpSpPr/>
          <p:nvPr/>
        </p:nvGrpSpPr>
        <p:grpSpPr>
          <a:xfrm>
            <a:off x="3851675" y="3267173"/>
            <a:ext cx="644323" cy="1341290"/>
            <a:chOff x="2544700" y="238000"/>
            <a:chExt cx="2510025" cy="5225125"/>
          </a:xfrm>
        </p:grpSpPr>
        <p:sp>
          <p:nvSpPr>
            <p:cNvPr id="127" name="Google Shape;127;p60"/>
            <p:cNvSpPr/>
            <p:nvPr/>
          </p:nvSpPr>
          <p:spPr>
            <a:xfrm>
              <a:off x="2544700" y="238000"/>
              <a:ext cx="2510025" cy="5225125"/>
            </a:xfrm>
            <a:custGeom>
              <a:rect b="b" l="l" r="r" t="t"/>
              <a:pathLst>
                <a:path extrusionOk="0" h="209005" w="100401">
                  <a:moveTo>
                    <a:pt x="96122" y="5"/>
                  </a:moveTo>
                  <a:cubicBezTo>
                    <a:pt x="93710" y="5"/>
                    <a:pt x="92451" y="1520"/>
                    <a:pt x="92084" y="3825"/>
                  </a:cubicBezTo>
                  <a:cubicBezTo>
                    <a:pt x="92228" y="6269"/>
                    <a:pt x="93398" y="7870"/>
                    <a:pt x="95842" y="8055"/>
                  </a:cubicBezTo>
                  <a:cubicBezTo>
                    <a:pt x="95992" y="8066"/>
                    <a:pt x="96138" y="8071"/>
                    <a:pt x="96282" y="8071"/>
                  </a:cubicBezTo>
                  <a:cubicBezTo>
                    <a:pt x="98634" y="8071"/>
                    <a:pt x="100099" y="6654"/>
                    <a:pt x="100195" y="4215"/>
                  </a:cubicBezTo>
                  <a:cubicBezTo>
                    <a:pt x="100319" y="1607"/>
                    <a:pt x="98758" y="46"/>
                    <a:pt x="96170" y="5"/>
                  </a:cubicBezTo>
                  <a:cubicBezTo>
                    <a:pt x="96154" y="5"/>
                    <a:pt x="96138" y="5"/>
                    <a:pt x="96122" y="5"/>
                  </a:cubicBezTo>
                  <a:close/>
                  <a:moveTo>
                    <a:pt x="65531" y="5"/>
                  </a:moveTo>
                  <a:cubicBezTo>
                    <a:pt x="62861" y="5"/>
                    <a:pt x="61383" y="1689"/>
                    <a:pt x="61465" y="4215"/>
                  </a:cubicBezTo>
                  <a:cubicBezTo>
                    <a:pt x="61526" y="6500"/>
                    <a:pt x="62966" y="8076"/>
                    <a:pt x="65442" y="8076"/>
                  </a:cubicBezTo>
                  <a:cubicBezTo>
                    <a:pt x="65458" y="8076"/>
                    <a:pt x="65474" y="8076"/>
                    <a:pt x="65490" y="8076"/>
                  </a:cubicBezTo>
                  <a:cubicBezTo>
                    <a:pt x="68159" y="8055"/>
                    <a:pt x="69433" y="6474"/>
                    <a:pt x="69576" y="3907"/>
                  </a:cubicBezTo>
                  <a:lnTo>
                    <a:pt x="69576" y="3886"/>
                  </a:lnTo>
                  <a:cubicBezTo>
                    <a:pt x="69309" y="1463"/>
                    <a:pt x="67975" y="5"/>
                    <a:pt x="65531" y="5"/>
                  </a:cubicBezTo>
                  <a:close/>
                  <a:moveTo>
                    <a:pt x="4108" y="19"/>
                  </a:moveTo>
                  <a:cubicBezTo>
                    <a:pt x="1673" y="19"/>
                    <a:pt x="225" y="1540"/>
                    <a:pt x="186" y="4051"/>
                  </a:cubicBezTo>
                  <a:cubicBezTo>
                    <a:pt x="144" y="6494"/>
                    <a:pt x="1664" y="7768"/>
                    <a:pt x="3985" y="8137"/>
                  </a:cubicBezTo>
                  <a:cubicBezTo>
                    <a:pt x="6428" y="7994"/>
                    <a:pt x="8030" y="6844"/>
                    <a:pt x="8215" y="4420"/>
                  </a:cubicBezTo>
                  <a:cubicBezTo>
                    <a:pt x="8420" y="1792"/>
                    <a:pt x="6983" y="149"/>
                    <a:pt x="4395" y="26"/>
                  </a:cubicBezTo>
                  <a:cubicBezTo>
                    <a:pt x="4298" y="21"/>
                    <a:pt x="4202" y="19"/>
                    <a:pt x="4108" y="19"/>
                  </a:cubicBezTo>
                  <a:close/>
                  <a:moveTo>
                    <a:pt x="34995" y="1"/>
                  </a:moveTo>
                  <a:cubicBezTo>
                    <a:pt x="34920" y="1"/>
                    <a:pt x="34844" y="2"/>
                    <a:pt x="34768" y="5"/>
                  </a:cubicBezTo>
                  <a:cubicBezTo>
                    <a:pt x="32139" y="108"/>
                    <a:pt x="30743" y="1709"/>
                    <a:pt x="30887" y="4338"/>
                  </a:cubicBezTo>
                  <a:cubicBezTo>
                    <a:pt x="31031" y="6844"/>
                    <a:pt x="32591" y="7973"/>
                    <a:pt x="34953" y="8137"/>
                  </a:cubicBezTo>
                  <a:cubicBezTo>
                    <a:pt x="37458" y="7911"/>
                    <a:pt x="38937" y="6433"/>
                    <a:pt x="38937" y="4112"/>
                  </a:cubicBezTo>
                  <a:cubicBezTo>
                    <a:pt x="38937" y="1679"/>
                    <a:pt x="37522" y="1"/>
                    <a:pt x="34995" y="1"/>
                  </a:cubicBezTo>
                  <a:close/>
                  <a:moveTo>
                    <a:pt x="34850" y="33438"/>
                  </a:moveTo>
                  <a:cubicBezTo>
                    <a:pt x="32468" y="33746"/>
                    <a:pt x="30928" y="34896"/>
                    <a:pt x="30866" y="37422"/>
                  </a:cubicBezTo>
                  <a:cubicBezTo>
                    <a:pt x="30825" y="40112"/>
                    <a:pt x="32406" y="41570"/>
                    <a:pt x="34932" y="41570"/>
                  </a:cubicBezTo>
                  <a:cubicBezTo>
                    <a:pt x="37335" y="41570"/>
                    <a:pt x="38896" y="40030"/>
                    <a:pt x="38937" y="37648"/>
                  </a:cubicBezTo>
                  <a:cubicBezTo>
                    <a:pt x="38978" y="35101"/>
                    <a:pt x="37397" y="33684"/>
                    <a:pt x="34850" y="33438"/>
                  </a:cubicBezTo>
                  <a:close/>
                  <a:moveTo>
                    <a:pt x="96202" y="33499"/>
                  </a:moveTo>
                  <a:cubicBezTo>
                    <a:pt x="93686" y="33499"/>
                    <a:pt x="92227" y="35016"/>
                    <a:pt x="92104" y="37648"/>
                  </a:cubicBezTo>
                  <a:cubicBezTo>
                    <a:pt x="92310" y="40132"/>
                    <a:pt x="93788" y="41570"/>
                    <a:pt x="96129" y="41570"/>
                  </a:cubicBezTo>
                  <a:cubicBezTo>
                    <a:pt x="98635" y="41570"/>
                    <a:pt x="100278" y="40091"/>
                    <a:pt x="100237" y="37422"/>
                  </a:cubicBezTo>
                  <a:cubicBezTo>
                    <a:pt x="100175" y="34937"/>
                    <a:pt x="98594" y="33520"/>
                    <a:pt x="96253" y="33499"/>
                  </a:cubicBezTo>
                  <a:cubicBezTo>
                    <a:pt x="96236" y="33499"/>
                    <a:pt x="96219" y="33499"/>
                    <a:pt x="96202" y="33499"/>
                  </a:cubicBezTo>
                  <a:close/>
                  <a:moveTo>
                    <a:pt x="4260" y="33499"/>
                  </a:moveTo>
                  <a:cubicBezTo>
                    <a:pt x="1744" y="33499"/>
                    <a:pt x="145" y="34955"/>
                    <a:pt x="165" y="37607"/>
                  </a:cubicBezTo>
                  <a:cubicBezTo>
                    <a:pt x="186" y="40091"/>
                    <a:pt x="1767" y="41529"/>
                    <a:pt x="4108" y="41570"/>
                  </a:cubicBezTo>
                  <a:cubicBezTo>
                    <a:pt x="4142" y="41571"/>
                    <a:pt x="4175" y="41571"/>
                    <a:pt x="4209" y="41571"/>
                  </a:cubicBezTo>
                  <a:cubicBezTo>
                    <a:pt x="6674" y="41571"/>
                    <a:pt x="8155" y="40077"/>
                    <a:pt x="8297" y="37483"/>
                  </a:cubicBezTo>
                  <a:cubicBezTo>
                    <a:pt x="8092" y="34998"/>
                    <a:pt x="6695" y="33540"/>
                    <a:pt x="4313" y="33499"/>
                  </a:cubicBezTo>
                  <a:cubicBezTo>
                    <a:pt x="4296" y="33499"/>
                    <a:pt x="4278" y="33499"/>
                    <a:pt x="4260" y="33499"/>
                  </a:cubicBezTo>
                  <a:close/>
                  <a:moveTo>
                    <a:pt x="65452" y="33513"/>
                  </a:moveTo>
                  <a:cubicBezTo>
                    <a:pt x="63009" y="33513"/>
                    <a:pt x="61485" y="35051"/>
                    <a:pt x="61465" y="37483"/>
                  </a:cubicBezTo>
                  <a:cubicBezTo>
                    <a:pt x="61424" y="40002"/>
                    <a:pt x="63005" y="41572"/>
                    <a:pt x="65509" y="41572"/>
                  </a:cubicBezTo>
                  <a:cubicBezTo>
                    <a:pt x="65557" y="41572"/>
                    <a:pt x="65605" y="41571"/>
                    <a:pt x="65654" y="41570"/>
                  </a:cubicBezTo>
                  <a:cubicBezTo>
                    <a:pt x="68016" y="41508"/>
                    <a:pt x="69433" y="40071"/>
                    <a:pt x="69556" y="37565"/>
                  </a:cubicBezTo>
                  <a:cubicBezTo>
                    <a:pt x="69474" y="35101"/>
                    <a:pt x="68139" y="33643"/>
                    <a:pt x="65736" y="33520"/>
                  </a:cubicBezTo>
                  <a:cubicBezTo>
                    <a:pt x="65640" y="33515"/>
                    <a:pt x="65545" y="33513"/>
                    <a:pt x="65452" y="33513"/>
                  </a:cubicBezTo>
                  <a:close/>
                  <a:moveTo>
                    <a:pt x="4190" y="66994"/>
                  </a:moveTo>
                  <a:cubicBezTo>
                    <a:pt x="1767" y="66994"/>
                    <a:pt x="247" y="68452"/>
                    <a:pt x="186" y="70854"/>
                  </a:cubicBezTo>
                  <a:cubicBezTo>
                    <a:pt x="103" y="73463"/>
                    <a:pt x="1623" y="75023"/>
                    <a:pt x="4231" y="75044"/>
                  </a:cubicBezTo>
                  <a:cubicBezTo>
                    <a:pt x="4247" y="75044"/>
                    <a:pt x="4264" y="75044"/>
                    <a:pt x="4280" y="75044"/>
                  </a:cubicBezTo>
                  <a:cubicBezTo>
                    <a:pt x="6692" y="75044"/>
                    <a:pt x="7951" y="73529"/>
                    <a:pt x="8318" y="71204"/>
                  </a:cubicBezTo>
                  <a:cubicBezTo>
                    <a:pt x="8112" y="68616"/>
                    <a:pt x="6819" y="66994"/>
                    <a:pt x="4190" y="66994"/>
                  </a:cubicBezTo>
                  <a:close/>
                  <a:moveTo>
                    <a:pt x="34918" y="66969"/>
                  </a:moveTo>
                  <a:cubicBezTo>
                    <a:pt x="34841" y="66969"/>
                    <a:pt x="34764" y="66970"/>
                    <a:pt x="34686" y="66973"/>
                  </a:cubicBezTo>
                  <a:cubicBezTo>
                    <a:pt x="32222" y="67076"/>
                    <a:pt x="30989" y="68595"/>
                    <a:pt x="30825" y="71019"/>
                  </a:cubicBezTo>
                  <a:cubicBezTo>
                    <a:pt x="31010" y="73442"/>
                    <a:pt x="32242" y="74941"/>
                    <a:pt x="34706" y="75044"/>
                  </a:cubicBezTo>
                  <a:cubicBezTo>
                    <a:pt x="34799" y="75048"/>
                    <a:pt x="34890" y="75050"/>
                    <a:pt x="34980" y="75050"/>
                  </a:cubicBezTo>
                  <a:cubicBezTo>
                    <a:pt x="37501" y="75050"/>
                    <a:pt x="38937" y="73398"/>
                    <a:pt x="38937" y="71019"/>
                  </a:cubicBezTo>
                  <a:cubicBezTo>
                    <a:pt x="38937" y="68607"/>
                    <a:pt x="37447" y="66969"/>
                    <a:pt x="34918" y="66969"/>
                  </a:cubicBezTo>
                  <a:close/>
                  <a:moveTo>
                    <a:pt x="96017" y="66987"/>
                  </a:moveTo>
                  <a:cubicBezTo>
                    <a:pt x="93750" y="66987"/>
                    <a:pt x="92519" y="68455"/>
                    <a:pt x="92104" y="70608"/>
                  </a:cubicBezTo>
                  <a:cubicBezTo>
                    <a:pt x="92145" y="73134"/>
                    <a:pt x="93295" y="74756"/>
                    <a:pt x="95698" y="75023"/>
                  </a:cubicBezTo>
                  <a:cubicBezTo>
                    <a:pt x="95910" y="75045"/>
                    <a:pt x="96115" y="75056"/>
                    <a:pt x="96315" y="75056"/>
                  </a:cubicBezTo>
                  <a:cubicBezTo>
                    <a:pt x="98570" y="75056"/>
                    <a:pt x="100007" y="73684"/>
                    <a:pt x="100195" y="71306"/>
                  </a:cubicBezTo>
                  <a:cubicBezTo>
                    <a:pt x="100401" y="68719"/>
                    <a:pt x="98902" y="67117"/>
                    <a:pt x="96294" y="66994"/>
                  </a:cubicBezTo>
                  <a:cubicBezTo>
                    <a:pt x="96200" y="66989"/>
                    <a:pt x="96108" y="66987"/>
                    <a:pt x="96017" y="66987"/>
                  </a:cubicBezTo>
                  <a:close/>
                  <a:moveTo>
                    <a:pt x="65436" y="66972"/>
                  </a:moveTo>
                  <a:cubicBezTo>
                    <a:pt x="62989" y="66972"/>
                    <a:pt x="61566" y="68543"/>
                    <a:pt x="61465" y="70834"/>
                  </a:cubicBezTo>
                  <a:cubicBezTo>
                    <a:pt x="61362" y="73360"/>
                    <a:pt x="62882" y="74859"/>
                    <a:pt x="65510" y="75126"/>
                  </a:cubicBezTo>
                  <a:cubicBezTo>
                    <a:pt x="67913" y="74879"/>
                    <a:pt x="69453" y="73688"/>
                    <a:pt x="69515" y="71204"/>
                  </a:cubicBezTo>
                  <a:cubicBezTo>
                    <a:pt x="69576" y="68575"/>
                    <a:pt x="68159" y="67035"/>
                    <a:pt x="65531" y="66973"/>
                  </a:cubicBezTo>
                  <a:cubicBezTo>
                    <a:pt x="65499" y="66973"/>
                    <a:pt x="65467" y="66972"/>
                    <a:pt x="65436" y="66972"/>
                  </a:cubicBezTo>
                  <a:close/>
                  <a:moveTo>
                    <a:pt x="4181" y="100486"/>
                  </a:moveTo>
                  <a:cubicBezTo>
                    <a:pt x="1742" y="100486"/>
                    <a:pt x="165" y="101939"/>
                    <a:pt x="165" y="104554"/>
                  </a:cubicBezTo>
                  <a:cubicBezTo>
                    <a:pt x="165" y="107039"/>
                    <a:pt x="1726" y="108476"/>
                    <a:pt x="4087" y="108518"/>
                  </a:cubicBezTo>
                  <a:cubicBezTo>
                    <a:pt x="4138" y="108519"/>
                    <a:pt x="4189" y="108519"/>
                    <a:pt x="4239" y="108519"/>
                  </a:cubicBezTo>
                  <a:cubicBezTo>
                    <a:pt x="6693" y="108519"/>
                    <a:pt x="8136" y="107048"/>
                    <a:pt x="8297" y="104492"/>
                  </a:cubicBezTo>
                  <a:cubicBezTo>
                    <a:pt x="8112" y="101967"/>
                    <a:pt x="6695" y="100529"/>
                    <a:pt x="4334" y="100488"/>
                  </a:cubicBezTo>
                  <a:cubicBezTo>
                    <a:pt x="4282" y="100487"/>
                    <a:pt x="4232" y="100486"/>
                    <a:pt x="4181" y="100486"/>
                  </a:cubicBezTo>
                  <a:close/>
                  <a:moveTo>
                    <a:pt x="34865" y="100467"/>
                  </a:moveTo>
                  <a:cubicBezTo>
                    <a:pt x="34833" y="100467"/>
                    <a:pt x="34800" y="100467"/>
                    <a:pt x="34768" y="100467"/>
                  </a:cubicBezTo>
                  <a:cubicBezTo>
                    <a:pt x="32406" y="100529"/>
                    <a:pt x="30969" y="101925"/>
                    <a:pt x="30846" y="104492"/>
                  </a:cubicBezTo>
                  <a:cubicBezTo>
                    <a:pt x="30927" y="107082"/>
                    <a:pt x="32426" y="108538"/>
                    <a:pt x="34941" y="108538"/>
                  </a:cubicBezTo>
                  <a:cubicBezTo>
                    <a:pt x="34959" y="108538"/>
                    <a:pt x="34976" y="108538"/>
                    <a:pt x="34994" y="108538"/>
                  </a:cubicBezTo>
                  <a:cubicBezTo>
                    <a:pt x="37376" y="108518"/>
                    <a:pt x="38916" y="106957"/>
                    <a:pt x="38937" y="104575"/>
                  </a:cubicBezTo>
                  <a:cubicBezTo>
                    <a:pt x="38957" y="102060"/>
                    <a:pt x="37395" y="100467"/>
                    <a:pt x="34865" y="100467"/>
                  </a:cubicBezTo>
                  <a:close/>
                  <a:moveTo>
                    <a:pt x="96170" y="100385"/>
                  </a:moveTo>
                  <a:cubicBezTo>
                    <a:pt x="93870" y="100714"/>
                    <a:pt x="92228" y="101782"/>
                    <a:pt x="92145" y="104308"/>
                  </a:cubicBezTo>
                  <a:cubicBezTo>
                    <a:pt x="92063" y="106998"/>
                    <a:pt x="93645" y="108497"/>
                    <a:pt x="96170" y="108538"/>
                  </a:cubicBezTo>
                  <a:cubicBezTo>
                    <a:pt x="96204" y="108539"/>
                    <a:pt x="96237" y="108539"/>
                    <a:pt x="96271" y="108539"/>
                  </a:cubicBezTo>
                  <a:cubicBezTo>
                    <a:pt x="98558" y="108539"/>
                    <a:pt x="100135" y="107147"/>
                    <a:pt x="100216" y="104698"/>
                  </a:cubicBezTo>
                  <a:cubicBezTo>
                    <a:pt x="100319" y="102028"/>
                    <a:pt x="98717" y="100734"/>
                    <a:pt x="96170" y="100406"/>
                  </a:cubicBezTo>
                  <a:lnTo>
                    <a:pt x="96170" y="100385"/>
                  </a:lnTo>
                  <a:close/>
                  <a:moveTo>
                    <a:pt x="65415" y="100479"/>
                  </a:moveTo>
                  <a:cubicBezTo>
                    <a:pt x="63013" y="100479"/>
                    <a:pt x="61504" y="102032"/>
                    <a:pt x="61465" y="104451"/>
                  </a:cubicBezTo>
                  <a:cubicBezTo>
                    <a:pt x="61445" y="106951"/>
                    <a:pt x="63007" y="108540"/>
                    <a:pt x="65511" y="108540"/>
                  </a:cubicBezTo>
                  <a:cubicBezTo>
                    <a:pt x="65558" y="108540"/>
                    <a:pt x="65606" y="108539"/>
                    <a:pt x="65654" y="108538"/>
                  </a:cubicBezTo>
                  <a:cubicBezTo>
                    <a:pt x="68016" y="108456"/>
                    <a:pt x="69433" y="107060"/>
                    <a:pt x="69556" y="104554"/>
                  </a:cubicBezTo>
                  <a:cubicBezTo>
                    <a:pt x="69494" y="102069"/>
                    <a:pt x="68118" y="100611"/>
                    <a:pt x="65736" y="100488"/>
                  </a:cubicBezTo>
                  <a:cubicBezTo>
                    <a:pt x="65627" y="100482"/>
                    <a:pt x="65520" y="100479"/>
                    <a:pt x="65415" y="100479"/>
                  </a:cubicBezTo>
                  <a:close/>
                  <a:moveTo>
                    <a:pt x="4071" y="133950"/>
                  </a:moveTo>
                  <a:cubicBezTo>
                    <a:pt x="1829" y="133950"/>
                    <a:pt x="376" y="135322"/>
                    <a:pt x="206" y="137699"/>
                  </a:cubicBezTo>
                  <a:cubicBezTo>
                    <a:pt x="1" y="140287"/>
                    <a:pt x="1500" y="141889"/>
                    <a:pt x="4108" y="142012"/>
                  </a:cubicBezTo>
                  <a:cubicBezTo>
                    <a:pt x="4202" y="142017"/>
                    <a:pt x="4294" y="142019"/>
                    <a:pt x="4384" y="142019"/>
                  </a:cubicBezTo>
                  <a:cubicBezTo>
                    <a:pt x="6651" y="142019"/>
                    <a:pt x="7883" y="140550"/>
                    <a:pt x="8297" y="138398"/>
                  </a:cubicBezTo>
                  <a:cubicBezTo>
                    <a:pt x="8256" y="135872"/>
                    <a:pt x="7086" y="134249"/>
                    <a:pt x="4683" y="133982"/>
                  </a:cubicBezTo>
                  <a:cubicBezTo>
                    <a:pt x="4473" y="133961"/>
                    <a:pt x="4269" y="133950"/>
                    <a:pt x="4071" y="133950"/>
                  </a:cubicBezTo>
                  <a:close/>
                  <a:moveTo>
                    <a:pt x="65551" y="133962"/>
                  </a:moveTo>
                  <a:cubicBezTo>
                    <a:pt x="62861" y="133962"/>
                    <a:pt x="61403" y="135646"/>
                    <a:pt x="61465" y="138131"/>
                  </a:cubicBezTo>
                  <a:cubicBezTo>
                    <a:pt x="61526" y="140451"/>
                    <a:pt x="63005" y="142032"/>
                    <a:pt x="65490" y="142032"/>
                  </a:cubicBezTo>
                  <a:cubicBezTo>
                    <a:pt x="68134" y="142012"/>
                    <a:pt x="69428" y="140436"/>
                    <a:pt x="69576" y="137857"/>
                  </a:cubicBezTo>
                  <a:lnTo>
                    <a:pt x="69576" y="137857"/>
                  </a:lnTo>
                  <a:cubicBezTo>
                    <a:pt x="69576" y="137859"/>
                    <a:pt x="69576" y="137861"/>
                    <a:pt x="69576" y="137864"/>
                  </a:cubicBezTo>
                  <a:lnTo>
                    <a:pt x="69576" y="137843"/>
                  </a:lnTo>
                  <a:cubicBezTo>
                    <a:pt x="69576" y="137848"/>
                    <a:pt x="69576" y="137852"/>
                    <a:pt x="69576" y="137857"/>
                  </a:cubicBezTo>
                  <a:lnTo>
                    <a:pt x="69576" y="137857"/>
                  </a:lnTo>
                  <a:cubicBezTo>
                    <a:pt x="69307" y="135417"/>
                    <a:pt x="68013" y="133962"/>
                    <a:pt x="65551" y="133962"/>
                  </a:cubicBezTo>
                  <a:close/>
                  <a:moveTo>
                    <a:pt x="34665" y="133880"/>
                  </a:moveTo>
                  <a:cubicBezTo>
                    <a:pt x="32181" y="134249"/>
                    <a:pt x="30722" y="135646"/>
                    <a:pt x="30887" y="138295"/>
                  </a:cubicBezTo>
                  <a:cubicBezTo>
                    <a:pt x="31049" y="140722"/>
                    <a:pt x="32525" y="142033"/>
                    <a:pt x="34904" y="142033"/>
                  </a:cubicBezTo>
                  <a:cubicBezTo>
                    <a:pt x="34941" y="142033"/>
                    <a:pt x="34977" y="142033"/>
                    <a:pt x="35014" y="142032"/>
                  </a:cubicBezTo>
                  <a:cubicBezTo>
                    <a:pt x="37499" y="141971"/>
                    <a:pt x="38937" y="140348"/>
                    <a:pt x="38937" y="138048"/>
                  </a:cubicBezTo>
                  <a:cubicBezTo>
                    <a:pt x="38957" y="135522"/>
                    <a:pt x="37397" y="134023"/>
                    <a:pt x="34665" y="133880"/>
                  </a:cubicBezTo>
                  <a:close/>
                  <a:moveTo>
                    <a:pt x="96294" y="133975"/>
                  </a:moveTo>
                  <a:cubicBezTo>
                    <a:pt x="96199" y="133975"/>
                    <a:pt x="96103" y="133978"/>
                    <a:pt x="96006" y="133982"/>
                  </a:cubicBezTo>
                  <a:cubicBezTo>
                    <a:pt x="93398" y="134085"/>
                    <a:pt x="91981" y="135728"/>
                    <a:pt x="92186" y="138336"/>
                  </a:cubicBezTo>
                  <a:cubicBezTo>
                    <a:pt x="92351" y="140780"/>
                    <a:pt x="93973" y="141930"/>
                    <a:pt x="96396" y="142094"/>
                  </a:cubicBezTo>
                  <a:cubicBezTo>
                    <a:pt x="98717" y="141704"/>
                    <a:pt x="100257" y="140431"/>
                    <a:pt x="100216" y="137987"/>
                  </a:cubicBezTo>
                  <a:cubicBezTo>
                    <a:pt x="100176" y="135496"/>
                    <a:pt x="98729" y="133975"/>
                    <a:pt x="96294" y="133975"/>
                  </a:cubicBezTo>
                  <a:close/>
                  <a:moveTo>
                    <a:pt x="96073" y="167435"/>
                  </a:moveTo>
                  <a:cubicBezTo>
                    <a:pt x="93808" y="167435"/>
                    <a:pt x="92347" y="168846"/>
                    <a:pt x="92104" y="171276"/>
                  </a:cubicBezTo>
                  <a:cubicBezTo>
                    <a:pt x="92166" y="173740"/>
                    <a:pt x="93419" y="175301"/>
                    <a:pt x="95821" y="175465"/>
                  </a:cubicBezTo>
                  <a:cubicBezTo>
                    <a:pt x="95977" y="175476"/>
                    <a:pt x="96130" y="175482"/>
                    <a:pt x="96279" y="175482"/>
                  </a:cubicBezTo>
                  <a:cubicBezTo>
                    <a:pt x="98606" y="175482"/>
                    <a:pt x="100100" y="174135"/>
                    <a:pt x="100216" y="171645"/>
                  </a:cubicBezTo>
                  <a:cubicBezTo>
                    <a:pt x="100339" y="168976"/>
                    <a:pt x="98696" y="167456"/>
                    <a:pt x="96170" y="167436"/>
                  </a:cubicBezTo>
                  <a:cubicBezTo>
                    <a:pt x="96138" y="167435"/>
                    <a:pt x="96105" y="167435"/>
                    <a:pt x="96073" y="167435"/>
                  </a:cubicBezTo>
                  <a:close/>
                  <a:moveTo>
                    <a:pt x="4209" y="167435"/>
                  </a:moveTo>
                  <a:cubicBezTo>
                    <a:pt x="4175" y="167435"/>
                    <a:pt x="4142" y="167435"/>
                    <a:pt x="4108" y="167436"/>
                  </a:cubicBezTo>
                  <a:cubicBezTo>
                    <a:pt x="1767" y="167477"/>
                    <a:pt x="186" y="168914"/>
                    <a:pt x="165" y="171399"/>
                  </a:cubicBezTo>
                  <a:cubicBezTo>
                    <a:pt x="145" y="174032"/>
                    <a:pt x="1723" y="175487"/>
                    <a:pt x="4209" y="175487"/>
                  </a:cubicBezTo>
                  <a:cubicBezTo>
                    <a:pt x="4244" y="175487"/>
                    <a:pt x="4278" y="175486"/>
                    <a:pt x="4313" y="175486"/>
                  </a:cubicBezTo>
                  <a:cubicBezTo>
                    <a:pt x="6695" y="175465"/>
                    <a:pt x="8092" y="174007"/>
                    <a:pt x="8297" y="171522"/>
                  </a:cubicBezTo>
                  <a:cubicBezTo>
                    <a:pt x="8155" y="168929"/>
                    <a:pt x="6674" y="167435"/>
                    <a:pt x="4209" y="167435"/>
                  </a:cubicBezTo>
                  <a:close/>
                  <a:moveTo>
                    <a:pt x="65457" y="167429"/>
                  </a:moveTo>
                  <a:cubicBezTo>
                    <a:pt x="63030" y="167429"/>
                    <a:pt x="61485" y="168986"/>
                    <a:pt x="61465" y="171440"/>
                  </a:cubicBezTo>
                  <a:cubicBezTo>
                    <a:pt x="61445" y="173923"/>
                    <a:pt x="62967" y="175489"/>
                    <a:pt x="65462" y="175489"/>
                  </a:cubicBezTo>
                  <a:cubicBezTo>
                    <a:pt x="65525" y="175489"/>
                    <a:pt x="65589" y="175488"/>
                    <a:pt x="65654" y="175486"/>
                  </a:cubicBezTo>
                  <a:cubicBezTo>
                    <a:pt x="68036" y="175424"/>
                    <a:pt x="69433" y="174007"/>
                    <a:pt x="69535" y="171543"/>
                  </a:cubicBezTo>
                  <a:cubicBezTo>
                    <a:pt x="69494" y="169017"/>
                    <a:pt x="68098" y="167559"/>
                    <a:pt x="65736" y="167436"/>
                  </a:cubicBezTo>
                  <a:cubicBezTo>
                    <a:pt x="65642" y="167431"/>
                    <a:pt x="65549" y="167429"/>
                    <a:pt x="65457" y="167429"/>
                  </a:cubicBezTo>
                  <a:close/>
                  <a:moveTo>
                    <a:pt x="34884" y="167435"/>
                  </a:moveTo>
                  <a:cubicBezTo>
                    <a:pt x="34852" y="167435"/>
                    <a:pt x="34821" y="167435"/>
                    <a:pt x="34789" y="167436"/>
                  </a:cubicBezTo>
                  <a:cubicBezTo>
                    <a:pt x="32427" y="167477"/>
                    <a:pt x="30989" y="168894"/>
                    <a:pt x="30846" y="171543"/>
                  </a:cubicBezTo>
                  <a:cubicBezTo>
                    <a:pt x="30907" y="173843"/>
                    <a:pt x="32201" y="175342"/>
                    <a:pt x="34604" y="175486"/>
                  </a:cubicBezTo>
                  <a:cubicBezTo>
                    <a:pt x="34717" y="175492"/>
                    <a:pt x="34829" y="175495"/>
                    <a:pt x="34939" y="175495"/>
                  </a:cubicBezTo>
                  <a:cubicBezTo>
                    <a:pt x="37354" y="175495"/>
                    <a:pt x="38878" y="173999"/>
                    <a:pt x="38937" y="171563"/>
                  </a:cubicBezTo>
                  <a:cubicBezTo>
                    <a:pt x="38998" y="169048"/>
                    <a:pt x="37416" y="167435"/>
                    <a:pt x="34884" y="167435"/>
                  </a:cubicBezTo>
                  <a:close/>
                  <a:moveTo>
                    <a:pt x="96115" y="200929"/>
                  </a:moveTo>
                  <a:cubicBezTo>
                    <a:pt x="93714" y="200929"/>
                    <a:pt x="92469" y="202439"/>
                    <a:pt x="92084" y="204729"/>
                  </a:cubicBezTo>
                  <a:cubicBezTo>
                    <a:pt x="92269" y="207317"/>
                    <a:pt x="93542" y="208959"/>
                    <a:pt x="96170" y="208980"/>
                  </a:cubicBezTo>
                  <a:cubicBezTo>
                    <a:pt x="96204" y="208981"/>
                    <a:pt x="96237" y="208981"/>
                    <a:pt x="96270" y="208981"/>
                  </a:cubicBezTo>
                  <a:cubicBezTo>
                    <a:pt x="98635" y="208981"/>
                    <a:pt x="100115" y="207530"/>
                    <a:pt x="100216" y="205160"/>
                  </a:cubicBezTo>
                  <a:cubicBezTo>
                    <a:pt x="100298" y="202552"/>
                    <a:pt x="98820" y="200991"/>
                    <a:pt x="96212" y="200930"/>
                  </a:cubicBezTo>
                  <a:cubicBezTo>
                    <a:pt x="96179" y="200929"/>
                    <a:pt x="96147" y="200929"/>
                    <a:pt x="96115" y="200929"/>
                  </a:cubicBezTo>
                  <a:close/>
                  <a:moveTo>
                    <a:pt x="4092" y="200923"/>
                  </a:moveTo>
                  <a:cubicBezTo>
                    <a:pt x="1811" y="200923"/>
                    <a:pt x="358" y="202315"/>
                    <a:pt x="206" y="204708"/>
                  </a:cubicBezTo>
                  <a:cubicBezTo>
                    <a:pt x="21" y="207296"/>
                    <a:pt x="1541" y="208898"/>
                    <a:pt x="4128" y="208980"/>
                  </a:cubicBezTo>
                  <a:cubicBezTo>
                    <a:pt x="4207" y="208983"/>
                    <a:pt x="4285" y="208985"/>
                    <a:pt x="4362" y="208985"/>
                  </a:cubicBezTo>
                  <a:cubicBezTo>
                    <a:pt x="6656" y="208985"/>
                    <a:pt x="7900" y="207505"/>
                    <a:pt x="8318" y="205160"/>
                  </a:cubicBezTo>
                  <a:cubicBezTo>
                    <a:pt x="8195" y="202840"/>
                    <a:pt x="7086" y="201197"/>
                    <a:pt x="4662" y="200950"/>
                  </a:cubicBezTo>
                  <a:cubicBezTo>
                    <a:pt x="4467" y="200932"/>
                    <a:pt x="4277" y="200923"/>
                    <a:pt x="4092" y="200923"/>
                  </a:cubicBezTo>
                  <a:close/>
                  <a:moveTo>
                    <a:pt x="34885" y="200929"/>
                  </a:moveTo>
                  <a:cubicBezTo>
                    <a:pt x="34853" y="200929"/>
                    <a:pt x="34821" y="200929"/>
                    <a:pt x="34789" y="200930"/>
                  </a:cubicBezTo>
                  <a:cubicBezTo>
                    <a:pt x="32324" y="200971"/>
                    <a:pt x="31072" y="202450"/>
                    <a:pt x="30825" y="204873"/>
                  </a:cubicBezTo>
                  <a:cubicBezTo>
                    <a:pt x="30988" y="207444"/>
                    <a:pt x="32307" y="209001"/>
                    <a:pt x="34902" y="209001"/>
                  </a:cubicBezTo>
                  <a:cubicBezTo>
                    <a:pt x="34919" y="209001"/>
                    <a:pt x="34936" y="209001"/>
                    <a:pt x="34953" y="209001"/>
                  </a:cubicBezTo>
                  <a:cubicBezTo>
                    <a:pt x="37438" y="209001"/>
                    <a:pt x="38916" y="207378"/>
                    <a:pt x="38937" y="205058"/>
                  </a:cubicBezTo>
                  <a:cubicBezTo>
                    <a:pt x="38957" y="202602"/>
                    <a:pt x="37534" y="200929"/>
                    <a:pt x="34885" y="200929"/>
                  </a:cubicBezTo>
                  <a:close/>
                  <a:moveTo>
                    <a:pt x="65777" y="200868"/>
                  </a:moveTo>
                  <a:cubicBezTo>
                    <a:pt x="63025" y="200971"/>
                    <a:pt x="61465" y="202470"/>
                    <a:pt x="61444" y="204975"/>
                  </a:cubicBezTo>
                  <a:cubicBezTo>
                    <a:pt x="61424" y="207296"/>
                    <a:pt x="62861" y="208918"/>
                    <a:pt x="65346" y="209001"/>
                  </a:cubicBezTo>
                  <a:cubicBezTo>
                    <a:pt x="65419" y="209003"/>
                    <a:pt x="65490" y="209004"/>
                    <a:pt x="65561" y="209004"/>
                  </a:cubicBezTo>
                  <a:cubicBezTo>
                    <a:pt x="67860" y="209004"/>
                    <a:pt x="69315" y="207715"/>
                    <a:pt x="69494" y="205304"/>
                  </a:cubicBezTo>
                  <a:cubicBezTo>
                    <a:pt x="69700" y="202675"/>
                    <a:pt x="68262" y="201238"/>
                    <a:pt x="65777" y="200868"/>
                  </a:cubicBezTo>
                  <a:close/>
                </a:path>
              </a:pathLst>
            </a:custGeom>
            <a:gradFill>
              <a:gsLst>
                <a:gs pos="0">
                  <a:srgbClr val="FAFAFA"/>
                </a:gs>
                <a:gs pos="100000">
                  <a:srgbClr val="B9B9B9"/>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0"/>
            <p:cNvSpPr/>
            <p:nvPr/>
          </p:nvSpPr>
          <p:spPr>
            <a:xfrm>
              <a:off x="3315325" y="1073925"/>
              <a:ext cx="204350" cy="203325"/>
            </a:xfrm>
            <a:custGeom>
              <a:rect b="b" l="l" r="r" t="t"/>
              <a:pathLst>
                <a:path extrusionOk="0" h="8133" w="8174">
                  <a:moveTo>
                    <a:pt x="4025" y="1"/>
                  </a:moveTo>
                  <a:cubicBezTo>
                    <a:pt x="1643" y="309"/>
                    <a:pt x="103" y="1459"/>
                    <a:pt x="41" y="3985"/>
                  </a:cubicBezTo>
                  <a:cubicBezTo>
                    <a:pt x="0" y="6675"/>
                    <a:pt x="1581" y="8133"/>
                    <a:pt x="4107" y="8133"/>
                  </a:cubicBezTo>
                  <a:cubicBezTo>
                    <a:pt x="6510" y="8133"/>
                    <a:pt x="8071" y="6593"/>
                    <a:pt x="8112" y="4211"/>
                  </a:cubicBezTo>
                  <a:cubicBezTo>
                    <a:pt x="8173" y="1664"/>
                    <a:pt x="6572" y="247"/>
                    <a:pt x="40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0"/>
            <p:cNvSpPr/>
            <p:nvPr/>
          </p:nvSpPr>
          <p:spPr>
            <a:xfrm>
              <a:off x="4080300" y="1075800"/>
              <a:ext cx="203300" cy="201500"/>
            </a:xfrm>
            <a:custGeom>
              <a:rect b="b" l="l" r="r" t="t"/>
              <a:pathLst>
                <a:path extrusionOk="0" h="8060" w="8132">
                  <a:moveTo>
                    <a:pt x="4024" y="1"/>
                  </a:moveTo>
                  <a:cubicBezTo>
                    <a:pt x="1584" y="1"/>
                    <a:pt x="61" y="1520"/>
                    <a:pt x="41" y="3971"/>
                  </a:cubicBezTo>
                  <a:cubicBezTo>
                    <a:pt x="0" y="6490"/>
                    <a:pt x="1581" y="8060"/>
                    <a:pt x="4085" y="8060"/>
                  </a:cubicBezTo>
                  <a:cubicBezTo>
                    <a:pt x="4133" y="8060"/>
                    <a:pt x="4181" y="8059"/>
                    <a:pt x="4230" y="8058"/>
                  </a:cubicBezTo>
                  <a:cubicBezTo>
                    <a:pt x="6592" y="7976"/>
                    <a:pt x="8009" y="6559"/>
                    <a:pt x="8132" y="4053"/>
                  </a:cubicBezTo>
                  <a:cubicBezTo>
                    <a:pt x="8050" y="1569"/>
                    <a:pt x="6715" y="131"/>
                    <a:pt x="4312" y="8"/>
                  </a:cubicBezTo>
                  <a:cubicBezTo>
                    <a:pt x="4215" y="3"/>
                    <a:pt x="4119" y="1"/>
                    <a:pt x="40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0"/>
            <p:cNvSpPr/>
            <p:nvPr/>
          </p:nvSpPr>
          <p:spPr>
            <a:xfrm>
              <a:off x="3315825" y="2750150"/>
              <a:ext cx="202800" cy="201325"/>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0"/>
            <p:cNvSpPr/>
            <p:nvPr/>
          </p:nvSpPr>
          <p:spPr>
            <a:xfrm>
              <a:off x="4080300" y="2749950"/>
              <a:ext cx="202800" cy="201075"/>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60"/>
            <p:cNvSpPr/>
            <p:nvPr/>
          </p:nvSpPr>
          <p:spPr>
            <a:xfrm>
              <a:off x="3315825" y="4423850"/>
              <a:ext cx="203825" cy="201550"/>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0"/>
            <p:cNvSpPr/>
            <p:nvPr/>
          </p:nvSpPr>
          <p:spPr>
            <a:xfrm>
              <a:off x="4080800" y="4423700"/>
              <a:ext cx="202800" cy="201525"/>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0"/>
            <p:cNvSpPr/>
            <p:nvPr/>
          </p:nvSpPr>
          <p:spPr>
            <a:xfrm>
              <a:off x="3313275" y="238000"/>
              <a:ext cx="204850" cy="203450"/>
            </a:xfrm>
            <a:custGeom>
              <a:rect b="b" l="l" r="r" t="t"/>
              <a:pathLst>
                <a:path extrusionOk="0" h="8138" w="8194">
                  <a:moveTo>
                    <a:pt x="4252" y="1"/>
                  </a:moveTo>
                  <a:cubicBezTo>
                    <a:pt x="4177" y="1"/>
                    <a:pt x="4101" y="2"/>
                    <a:pt x="4025" y="5"/>
                  </a:cubicBezTo>
                  <a:cubicBezTo>
                    <a:pt x="1396" y="108"/>
                    <a:pt x="0" y="1709"/>
                    <a:pt x="144" y="4338"/>
                  </a:cubicBezTo>
                  <a:cubicBezTo>
                    <a:pt x="288" y="6844"/>
                    <a:pt x="1848" y="7973"/>
                    <a:pt x="4210" y="8137"/>
                  </a:cubicBezTo>
                  <a:cubicBezTo>
                    <a:pt x="6715" y="7911"/>
                    <a:pt x="8194" y="6433"/>
                    <a:pt x="8194" y="4112"/>
                  </a:cubicBezTo>
                  <a:cubicBezTo>
                    <a:pt x="8194" y="1679"/>
                    <a:pt x="6779" y="1"/>
                    <a:pt x="42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0"/>
            <p:cNvSpPr/>
            <p:nvPr/>
          </p:nvSpPr>
          <p:spPr>
            <a:xfrm>
              <a:off x="4079250" y="238125"/>
              <a:ext cx="204875" cy="201775"/>
            </a:xfrm>
            <a:custGeom>
              <a:rect b="b" l="l" r="r" t="t"/>
              <a:pathLst>
                <a:path extrusionOk="0" h="8071" w="8195">
                  <a:moveTo>
                    <a:pt x="4149" y="0"/>
                  </a:moveTo>
                  <a:cubicBezTo>
                    <a:pt x="1500" y="0"/>
                    <a:pt x="1" y="1684"/>
                    <a:pt x="83" y="4210"/>
                  </a:cubicBezTo>
                  <a:cubicBezTo>
                    <a:pt x="144" y="6495"/>
                    <a:pt x="1584" y="8071"/>
                    <a:pt x="4060" y="8071"/>
                  </a:cubicBezTo>
                  <a:cubicBezTo>
                    <a:pt x="4076" y="8071"/>
                    <a:pt x="4092" y="8071"/>
                    <a:pt x="4108" y="8071"/>
                  </a:cubicBezTo>
                  <a:cubicBezTo>
                    <a:pt x="6798" y="8050"/>
                    <a:pt x="8051" y="6469"/>
                    <a:pt x="8194" y="3881"/>
                  </a:cubicBezTo>
                  <a:cubicBezTo>
                    <a:pt x="7927" y="1458"/>
                    <a:pt x="6593" y="0"/>
                    <a:pt x="4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0"/>
            <p:cNvSpPr/>
            <p:nvPr/>
          </p:nvSpPr>
          <p:spPr>
            <a:xfrm>
              <a:off x="3315325" y="1912200"/>
              <a:ext cx="202800" cy="202025"/>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0"/>
            <p:cNvSpPr/>
            <p:nvPr/>
          </p:nvSpPr>
          <p:spPr>
            <a:xfrm>
              <a:off x="4078750" y="1912300"/>
              <a:ext cx="205875" cy="203850"/>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0"/>
            <p:cNvSpPr/>
            <p:nvPr/>
          </p:nvSpPr>
          <p:spPr>
            <a:xfrm>
              <a:off x="2548825" y="2750175"/>
              <a:ext cx="203325" cy="201300"/>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0"/>
            <p:cNvSpPr/>
            <p:nvPr/>
          </p:nvSpPr>
          <p:spPr>
            <a:xfrm>
              <a:off x="4846275" y="2747625"/>
              <a:ext cx="206400" cy="203850"/>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0"/>
            <p:cNvSpPr/>
            <p:nvPr/>
          </p:nvSpPr>
          <p:spPr>
            <a:xfrm>
              <a:off x="3312750" y="3584975"/>
              <a:ext cx="205900" cy="20387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0"/>
            <p:cNvSpPr/>
            <p:nvPr/>
          </p:nvSpPr>
          <p:spPr>
            <a:xfrm>
              <a:off x="4079775" y="3587025"/>
              <a:ext cx="204350" cy="201800"/>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0"/>
            <p:cNvSpPr/>
            <p:nvPr/>
          </p:nvSpPr>
          <p:spPr>
            <a:xfrm>
              <a:off x="3315325" y="5261225"/>
              <a:ext cx="203325" cy="201800"/>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0"/>
            <p:cNvSpPr/>
            <p:nvPr/>
          </p:nvSpPr>
          <p:spPr>
            <a:xfrm>
              <a:off x="4080275" y="5259700"/>
              <a:ext cx="206925" cy="203425"/>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0"/>
            <p:cNvSpPr/>
            <p:nvPr/>
          </p:nvSpPr>
          <p:spPr>
            <a:xfrm>
              <a:off x="2548300" y="238450"/>
              <a:ext cx="206925" cy="203000"/>
            </a:xfrm>
            <a:custGeom>
              <a:rect b="b" l="l" r="r" t="t"/>
              <a:pathLst>
                <a:path extrusionOk="0" h="8120" w="8277">
                  <a:moveTo>
                    <a:pt x="3964" y="1"/>
                  </a:moveTo>
                  <a:cubicBezTo>
                    <a:pt x="1529" y="1"/>
                    <a:pt x="81" y="1522"/>
                    <a:pt x="42" y="4033"/>
                  </a:cubicBezTo>
                  <a:cubicBezTo>
                    <a:pt x="0" y="6476"/>
                    <a:pt x="1520" y="7750"/>
                    <a:pt x="3841" y="8119"/>
                  </a:cubicBezTo>
                  <a:cubicBezTo>
                    <a:pt x="6284" y="7976"/>
                    <a:pt x="7886" y="6826"/>
                    <a:pt x="8071" y="4382"/>
                  </a:cubicBezTo>
                  <a:cubicBezTo>
                    <a:pt x="8276" y="1774"/>
                    <a:pt x="6839" y="131"/>
                    <a:pt x="4251" y="8"/>
                  </a:cubicBezTo>
                  <a:cubicBezTo>
                    <a:pt x="4154" y="3"/>
                    <a:pt x="4058" y="1"/>
                    <a:pt x="39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0"/>
            <p:cNvSpPr/>
            <p:nvPr/>
          </p:nvSpPr>
          <p:spPr>
            <a:xfrm>
              <a:off x="4846775" y="238600"/>
              <a:ext cx="205900" cy="201200"/>
            </a:xfrm>
            <a:custGeom>
              <a:rect b="b" l="l" r="r" t="t"/>
              <a:pathLst>
                <a:path extrusionOk="0" h="8048" w="8236">
                  <a:moveTo>
                    <a:pt x="3993" y="1"/>
                  </a:moveTo>
                  <a:cubicBezTo>
                    <a:pt x="1611" y="1"/>
                    <a:pt x="366" y="1531"/>
                    <a:pt x="1" y="3801"/>
                  </a:cubicBezTo>
                  <a:cubicBezTo>
                    <a:pt x="145" y="6245"/>
                    <a:pt x="1315" y="7846"/>
                    <a:pt x="3738" y="8031"/>
                  </a:cubicBezTo>
                  <a:cubicBezTo>
                    <a:pt x="3889" y="8042"/>
                    <a:pt x="4037" y="8047"/>
                    <a:pt x="4181" y="8047"/>
                  </a:cubicBezTo>
                  <a:cubicBezTo>
                    <a:pt x="6551" y="8047"/>
                    <a:pt x="8016" y="6630"/>
                    <a:pt x="8112" y="4191"/>
                  </a:cubicBezTo>
                  <a:cubicBezTo>
                    <a:pt x="8236" y="1583"/>
                    <a:pt x="6675" y="22"/>
                    <a:pt x="4087" y="2"/>
                  </a:cubicBezTo>
                  <a:cubicBezTo>
                    <a:pt x="4056" y="1"/>
                    <a:pt x="4024" y="1"/>
                    <a:pt x="39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0"/>
            <p:cNvSpPr/>
            <p:nvPr/>
          </p:nvSpPr>
          <p:spPr>
            <a:xfrm>
              <a:off x="2548300" y="1075475"/>
              <a:ext cx="203850" cy="201800"/>
            </a:xfrm>
            <a:custGeom>
              <a:rect b="b" l="l" r="r" t="t"/>
              <a:pathLst>
                <a:path extrusionOk="0" h="8072" w="8154">
                  <a:moveTo>
                    <a:pt x="4116" y="0"/>
                  </a:moveTo>
                  <a:cubicBezTo>
                    <a:pt x="1600" y="0"/>
                    <a:pt x="1" y="1456"/>
                    <a:pt x="21" y="4108"/>
                  </a:cubicBezTo>
                  <a:cubicBezTo>
                    <a:pt x="42" y="6592"/>
                    <a:pt x="1623" y="8030"/>
                    <a:pt x="3964" y="8071"/>
                  </a:cubicBezTo>
                  <a:cubicBezTo>
                    <a:pt x="3998" y="8072"/>
                    <a:pt x="4031" y="8072"/>
                    <a:pt x="4065" y="8072"/>
                  </a:cubicBezTo>
                  <a:cubicBezTo>
                    <a:pt x="6530" y="8072"/>
                    <a:pt x="8011" y="6578"/>
                    <a:pt x="8153" y="3984"/>
                  </a:cubicBezTo>
                  <a:cubicBezTo>
                    <a:pt x="7948" y="1499"/>
                    <a:pt x="6551" y="41"/>
                    <a:pt x="4169" y="0"/>
                  </a:cubicBezTo>
                  <a:cubicBezTo>
                    <a:pt x="4152" y="0"/>
                    <a:pt x="4134" y="0"/>
                    <a:pt x="41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0"/>
            <p:cNvSpPr/>
            <p:nvPr/>
          </p:nvSpPr>
          <p:spPr>
            <a:xfrm>
              <a:off x="4847300" y="1075475"/>
              <a:ext cx="204350" cy="201775"/>
            </a:xfrm>
            <a:custGeom>
              <a:rect b="b" l="l" r="r" t="t"/>
              <a:pathLst>
                <a:path extrusionOk="0" h="8071" w="8174">
                  <a:moveTo>
                    <a:pt x="4098" y="0"/>
                  </a:moveTo>
                  <a:cubicBezTo>
                    <a:pt x="1582" y="0"/>
                    <a:pt x="123" y="1517"/>
                    <a:pt x="0" y="4149"/>
                  </a:cubicBezTo>
                  <a:cubicBezTo>
                    <a:pt x="206" y="6633"/>
                    <a:pt x="1664" y="8071"/>
                    <a:pt x="4005" y="8071"/>
                  </a:cubicBezTo>
                  <a:cubicBezTo>
                    <a:pt x="6531" y="8071"/>
                    <a:pt x="8174" y="6592"/>
                    <a:pt x="8112" y="3923"/>
                  </a:cubicBezTo>
                  <a:cubicBezTo>
                    <a:pt x="8071" y="1438"/>
                    <a:pt x="6490" y="21"/>
                    <a:pt x="4149" y="0"/>
                  </a:cubicBezTo>
                  <a:cubicBezTo>
                    <a:pt x="4132" y="0"/>
                    <a:pt x="4115" y="0"/>
                    <a:pt x="40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0"/>
            <p:cNvSpPr/>
            <p:nvPr/>
          </p:nvSpPr>
          <p:spPr>
            <a:xfrm>
              <a:off x="2547275" y="1912825"/>
              <a:ext cx="205375" cy="201275"/>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0"/>
            <p:cNvSpPr/>
            <p:nvPr/>
          </p:nvSpPr>
          <p:spPr>
            <a:xfrm>
              <a:off x="4847300" y="1912650"/>
              <a:ext cx="207425" cy="201750"/>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0"/>
            <p:cNvSpPr/>
            <p:nvPr/>
          </p:nvSpPr>
          <p:spPr>
            <a:xfrm>
              <a:off x="2544700" y="3586725"/>
              <a:ext cx="207450" cy="201750"/>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0"/>
            <p:cNvSpPr/>
            <p:nvPr/>
          </p:nvSpPr>
          <p:spPr>
            <a:xfrm>
              <a:off x="4844225" y="3587375"/>
              <a:ext cx="206925" cy="20300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0"/>
            <p:cNvSpPr/>
            <p:nvPr/>
          </p:nvSpPr>
          <p:spPr>
            <a:xfrm>
              <a:off x="2548300" y="4423850"/>
              <a:ext cx="203850" cy="201325"/>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0"/>
            <p:cNvSpPr/>
            <p:nvPr/>
          </p:nvSpPr>
          <p:spPr>
            <a:xfrm>
              <a:off x="4847300" y="4423850"/>
              <a:ext cx="205900" cy="201200"/>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0"/>
            <p:cNvSpPr/>
            <p:nvPr/>
          </p:nvSpPr>
          <p:spPr>
            <a:xfrm>
              <a:off x="2545225" y="5261050"/>
              <a:ext cx="207425" cy="201575"/>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0"/>
            <p:cNvSpPr/>
            <p:nvPr/>
          </p:nvSpPr>
          <p:spPr>
            <a:xfrm>
              <a:off x="4846775" y="5261225"/>
              <a:ext cx="205400" cy="201300"/>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715100" y="403575"/>
            <a:ext cx="7713900" cy="584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300"/>
              <a:buFont typeface="Amiko"/>
              <a:buNone/>
              <a:defRPr b="0" i="0" sz="3300" u="none" cap="none" strike="noStrike">
                <a:solidFill>
                  <a:schemeClr val="dk1"/>
                </a:solidFill>
                <a:latin typeface="Amiko"/>
                <a:ea typeface="Amiko"/>
                <a:cs typeface="Amiko"/>
                <a:sym typeface="Amiko"/>
              </a:defRPr>
            </a:lvl1pPr>
            <a:lvl2pPr lvl="1" marR="0" rtl="0" algn="l">
              <a:lnSpc>
                <a:spcPct val="100000"/>
              </a:lnSpc>
              <a:spcBef>
                <a:spcPts val="0"/>
              </a:spcBef>
              <a:spcAft>
                <a:spcPts val="0"/>
              </a:spcAft>
              <a:buClr>
                <a:schemeClr val="dk1"/>
              </a:buClr>
              <a:buSzPts val="3500"/>
              <a:buFont typeface="Barlow ExtraBold"/>
              <a:buNone/>
              <a:defRPr b="0" i="0" sz="3500" u="none" cap="none" strike="noStrike">
                <a:solidFill>
                  <a:schemeClr val="dk1"/>
                </a:solidFill>
                <a:latin typeface="Barlow ExtraBold"/>
                <a:ea typeface="Barlow ExtraBold"/>
                <a:cs typeface="Barlow ExtraBold"/>
                <a:sym typeface="Barlow ExtraBold"/>
              </a:defRPr>
            </a:lvl2pPr>
            <a:lvl3pPr lvl="2" marR="0" rtl="0" algn="l">
              <a:lnSpc>
                <a:spcPct val="100000"/>
              </a:lnSpc>
              <a:spcBef>
                <a:spcPts val="0"/>
              </a:spcBef>
              <a:spcAft>
                <a:spcPts val="0"/>
              </a:spcAft>
              <a:buClr>
                <a:schemeClr val="dk1"/>
              </a:buClr>
              <a:buSzPts val="3500"/>
              <a:buFont typeface="Barlow ExtraBold"/>
              <a:buNone/>
              <a:defRPr b="0" i="0" sz="3500" u="none" cap="none" strike="noStrike">
                <a:solidFill>
                  <a:schemeClr val="dk1"/>
                </a:solidFill>
                <a:latin typeface="Barlow ExtraBold"/>
                <a:ea typeface="Barlow ExtraBold"/>
                <a:cs typeface="Barlow ExtraBold"/>
                <a:sym typeface="Barlow ExtraBold"/>
              </a:defRPr>
            </a:lvl3pPr>
            <a:lvl4pPr lvl="3" marR="0" rtl="0" algn="l">
              <a:lnSpc>
                <a:spcPct val="100000"/>
              </a:lnSpc>
              <a:spcBef>
                <a:spcPts val="0"/>
              </a:spcBef>
              <a:spcAft>
                <a:spcPts val="0"/>
              </a:spcAft>
              <a:buClr>
                <a:schemeClr val="dk1"/>
              </a:buClr>
              <a:buSzPts val="3500"/>
              <a:buFont typeface="Barlow ExtraBold"/>
              <a:buNone/>
              <a:defRPr b="0" i="0" sz="3500" u="none" cap="none" strike="noStrike">
                <a:solidFill>
                  <a:schemeClr val="dk1"/>
                </a:solidFill>
                <a:latin typeface="Barlow ExtraBold"/>
                <a:ea typeface="Barlow ExtraBold"/>
                <a:cs typeface="Barlow ExtraBold"/>
                <a:sym typeface="Barlow ExtraBold"/>
              </a:defRPr>
            </a:lvl4pPr>
            <a:lvl5pPr lvl="4" marR="0" rtl="0" algn="l">
              <a:lnSpc>
                <a:spcPct val="100000"/>
              </a:lnSpc>
              <a:spcBef>
                <a:spcPts val="0"/>
              </a:spcBef>
              <a:spcAft>
                <a:spcPts val="0"/>
              </a:spcAft>
              <a:buClr>
                <a:schemeClr val="dk1"/>
              </a:buClr>
              <a:buSzPts val="3500"/>
              <a:buFont typeface="Barlow ExtraBold"/>
              <a:buNone/>
              <a:defRPr b="0" i="0" sz="3500" u="none" cap="none" strike="noStrike">
                <a:solidFill>
                  <a:schemeClr val="dk1"/>
                </a:solidFill>
                <a:latin typeface="Barlow ExtraBold"/>
                <a:ea typeface="Barlow ExtraBold"/>
                <a:cs typeface="Barlow ExtraBold"/>
                <a:sym typeface="Barlow ExtraBold"/>
              </a:defRPr>
            </a:lvl5pPr>
            <a:lvl6pPr lvl="5" marR="0" rtl="0" algn="l">
              <a:lnSpc>
                <a:spcPct val="100000"/>
              </a:lnSpc>
              <a:spcBef>
                <a:spcPts val="0"/>
              </a:spcBef>
              <a:spcAft>
                <a:spcPts val="0"/>
              </a:spcAft>
              <a:buClr>
                <a:schemeClr val="dk1"/>
              </a:buClr>
              <a:buSzPts val="3500"/>
              <a:buFont typeface="Barlow ExtraBold"/>
              <a:buNone/>
              <a:defRPr b="0" i="0" sz="3500" u="none" cap="none" strike="noStrike">
                <a:solidFill>
                  <a:schemeClr val="dk1"/>
                </a:solidFill>
                <a:latin typeface="Barlow ExtraBold"/>
                <a:ea typeface="Barlow ExtraBold"/>
                <a:cs typeface="Barlow ExtraBold"/>
                <a:sym typeface="Barlow ExtraBold"/>
              </a:defRPr>
            </a:lvl6pPr>
            <a:lvl7pPr lvl="6" marR="0" rtl="0" algn="l">
              <a:lnSpc>
                <a:spcPct val="100000"/>
              </a:lnSpc>
              <a:spcBef>
                <a:spcPts val="0"/>
              </a:spcBef>
              <a:spcAft>
                <a:spcPts val="0"/>
              </a:spcAft>
              <a:buClr>
                <a:schemeClr val="dk1"/>
              </a:buClr>
              <a:buSzPts val="3500"/>
              <a:buFont typeface="Barlow ExtraBold"/>
              <a:buNone/>
              <a:defRPr b="0" i="0" sz="3500" u="none" cap="none" strike="noStrike">
                <a:solidFill>
                  <a:schemeClr val="dk1"/>
                </a:solidFill>
                <a:latin typeface="Barlow ExtraBold"/>
                <a:ea typeface="Barlow ExtraBold"/>
                <a:cs typeface="Barlow ExtraBold"/>
                <a:sym typeface="Barlow ExtraBold"/>
              </a:defRPr>
            </a:lvl7pPr>
            <a:lvl8pPr lvl="7" marR="0" rtl="0" algn="l">
              <a:lnSpc>
                <a:spcPct val="100000"/>
              </a:lnSpc>
              <a:spcBef>
                <a:spcPts val="0"/>
              </a:spcBef>
              <a:spcAft>
                <a:spcPts val="0"/>
              </a:spcAft>
              <a:buClr>
                <a:schemeClr val="dk1"/>
              </a:buClr>
              <a:buSzPts val="3500"/>
              <a:buFont typeface="Barlow ExtraBold"/>
              <a:buNone/>
              <a:defRPr b="0" i="0" sz="3500" u="none" cap="none" strike="noStrike">
                <a:solidFill>
                  <a:schemeClr val="dk1"/>
                </a:solidFill>
                <a:latin typeface="Barlow ExtraBold"/>
                <a:ea typeface="Barlow ExtraBold"/>
                <a:cs typeface="Barlow ExtraBold"/>
                <a:sym typeface="Barlow ExtraBold"/>
              </a:defRPr>
            </a:lvl8pPr>
            <a:lvl9pPr lvl="8" marR="0" rtl="0" algn="l">
              <a:lnSpc>
                <a:spcPct val="100000"/>
              </a:lnSpc>
              <a:spcBef>
                <a:spcPts val="0"/>
              </a:spcBef>
              <a:spcAft>
                <a:spcPts val="0"/>
              </a:spcAft>
              <a:buClr>
                <a:schemeClr val="dk1"/>
              </a:buClr>
              <a:buSzPts val="3500"/>
              <a:buFont typeface="Barlow ExtraBold"/>
              <a:buNone/>
              <a:defRPr b="0" i="0" sz="3500" u="none" cap="none" strike="noStrike">
                <a:solidFill>
                  <a:schemeClr val="dk1"/>
                </a:solidFill>
                <a:latin typeface="Barlow ExtraBold"/>
                <a:ea typeface="Barlow ExtraBold"/>
                <a:cs typeface="Barlow ExtraBold"/>
                <a:sym typeface="Barlow ExtraBold"/>
              </a:defRPr>
            </a:lvl9pPr>
          </a:lstStyle>
          <a:p/>
        </p:txBody>
      </p:sp>
      <p:sp>
        <p:nvSpPr>
          <p:cNvPr id="7" name="Google Shape;7;p51"/>
          <p:cNvSpPr txBox="1"/>
          <p:nvPr>
            <p:ph idx="1" type="body"/>
          </p:nvPr>
        </p:nvSpPr>
        <p:spPr>
          <a:xfrm>
            <a:off x="715100" y="1369075"/>
            <a:ext cx="7713900" cy="3239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1pPr>
            <a:lvl2pPr indent="-317500" lvl="1" marL="914400" marR="0" rtl="0" algn="l">
              <a:lnSpc>
                <a:spcPct val="100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00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00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00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00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00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00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00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31.png"/><Relationship Id="rId9" Type="http://schemas.openxmlformats.org/officeDocument/2006/relationships/image" Target="../media/image46.png"/><Relationship Id="rId5" Type="http://schemas.openxmlformats.org/officeDocument/2006/relationships/image" Target="../media/image14.png"/><Relationship Id="rId6" Type="http://schemas.openxmlformats.org/officeDocument/2006/relationships/image" Target="../media/image47.png"/><Relationship Id="rId7" Type="http://schemas.openxmlformats.org/officeDocument/2006/relationships/image" Target="../media/image22.png"/><Relationship Id="rId8" Type="http://schemas.openxmlformats.org/officeDocument/2006/relationships/image" Target="../media/image23.png"/><Relationship Id="rId10"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omdia.tech.informa.com/pr/2021-aug/nvidia-maintains-dominant-position-in-2020-market-for-ai-processors-for-cloud-and-data-center"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omdia.tech.informa.com/pr/2021-aug/nvidia-maintains-dominant-position-in-2020-market-for-ai-processors-for-cloud-and-data-center" TargetMode="Externa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
          <p:cNvSpPr txBox="1"/>
          <p:nvPr>
            <p:ph type="ctrTitle"/>
          </p:nvPr>
        </p:nvSpPr>
        <p:spPr>
          <a:xfrm>
            <a:off x="482925" y="180300"/>
            <a:ext cx="4693200" cy="27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 sz="2000"/>
              <a:t>Recommendation: </a:t>
            </a:r>
            <a:endParaRPr sz="2000"/>
          </a:p>
          <a:p>
            <a:pPr indent="0" lvl="0" marL="0" rtl="0" algn="l">
              <a:lnSpc>
                <a:spcPct val="100000"/>
              </a:lnSpc>
              <a:spcBef>
                <a:spcPts val="0"/>
              </a:spcBef>
              <a:spcAft>
                <a:spcPts val="0"/>
              </a:spcAft>
              <a:buSzPts val="5200"/>
              <a:buNone/>
            </a:pPr>
            <a:r>
              <a:rPr b="1" lang="en" sz="3000">
                <a:solidFill>
                  <a:srgbClr val="5FBB00"/>
                </a:solidFill>
              </a:rPr>
              <a:t>BUY</a:t>
            </a:r>
            <a:endParaRPr b="1" sz="3000">
              <a:solidFill>
                <a:srgbClr val="5FBB00"/>
              </a:solidFill>
            </a:endParaRPr>
          </a:p>
          <a:p>
            <a:pPr indent="0" lvl="0" marL="0" rtl="0" algn="l">
              <a:lnSpc>
                <a:spcPct val="100000"/>
              </a:lnSpc>
              <a:spcBef>
                <a:spcPts val="0"/>
              </a:spcBef>
              <a:spcAft>
                <a:spcPts val="0"/>
              </a:spcAft>
              <a:buSzPts val="5200"/>
              <a:buNone/>
            </a:pPr>
            <a:r>
              <a:t/>
            </a:r>
            <a:endParaRPr b="1" sz="2000">
              <a:solidFill>
                <a:srgbClr val="6AA84F"/>
              </a:solidFill>
            </a:endParaRPr>
          </a:p>
          <a:p>
            <a:pPr indent="0" lvl="0" marL="0" rtl="0" algn="l">
              <a:lnSpc>
                <a:spcPct val="100000"/>
              </a:lnSpc>
              <a:spcBef>
                <a:spcPts val="0"/>
              </a:spcBef>
              <a:spcAft>
                <a:spcPts val="0"/>
              </a:spcAft>
              <a:buSzPts val="5200"/>
              <a:buNone/>
            </a:pPr>
            <a:r>
              <a:rPr lang="en" sz="2000"/>
              <a:t>Target Price:</a:t>
            </a:r>
            <a:endParaRPr sz="2000"/>
          </a:p>
          <a:p>
            <a:pPr indent="0" lvl="0" marL="0" rtl="0" algn="l">
              <a:lnSpc>
                <a:spcPct val="100000"/>
              </a:lnSpc>
              <a:spcBef>
                <a:spcPts val="0"/>
              </a:spcBef>
              <a:spcAft>
                <a:spcPts val="0"/>
              </a:spcAft>
              <a:buSzPts val="5200"/>
              <a:buNone/>
            </a:pPr>
            <a:r>
              <a:rPr b="1" lang="en" sz="2000">
                <a:solidFill>
                  <a:srgbClr val="5FBB00"/>
                </a:solidFill>
              </a:rPr>
              <a:t>USD $298.50 (+11.6%)</a:t>
            </a:r>
            <a:endParaRPr b="1" sz="2000">
              <a:solidFill>
                <a:srgbClr val="5FBB00"/>
              </a:solidFill>
            </a:endParaRPr>
          </a:p>
          <a:p>
            <a:pPr indent="0" lvl="0" marL="0" rtl="0" algn="l">
              <a:lnSpc>
                <a:spcPct val="100000"/>
              </a:lnSpc>
              <a:spcBef>
                <a:spcPts val="0"/>
              </a:spcBef>
              <a:spcAft>
                <a:spcPts val="0"/>
              </a:spcAft>
              <a:buSzPts val="5200"/>
              <a:buNone/>
            </a:pPr>
            <a:r>
              <a:t/>
            </a:r>
            <a:endParaRPr sz="2000"/>
          </a:p>
          <a:p>
            <a:pPr indent="0" lvl="0" marL="0" rtl="0" algn="l">
              <a:lnSpc>
                <a:spcPct val="100000"/>
              </a:lnSpc>
              <a:spcBef>
                <a:spcPts val="0"/>
              </a:spcBef>
              <a:spcAft>
                <a:spcPts val="0"/>
              </a:spcAft>
              <a:buSzPts val="5200"/>
              <a:buNone/>
            </a:pPr>
            <a:r>
              <a:rPr lang="en" sz="2000"/>
              <a:t>Current Price:</a:t>
            </a:r>
            <a:endParaRPr sz="2000"/>
          </a:p>
          <a:p>
            <a:pPr indent="0" lvl="0" marL="0" rtl="0" algn="l">
              <a:lnSpc>
                <a:spcPct val="100000"/>
              </a:lnSpc>
              <a:spcBef>
                <a:spcPts val="0"/>
              </a:spcBef>
              <a:spcAft>
                <a:spcPts val="0"/>
              </a:spcAft>
              <a:buSzPts val="5200"/>
              <a:buNone/>
            </a:pPr>
            <a:r>
              <a:rPr b="1" lang="en" sz="2000">
                <a:solidFill>
                  <a:srgbClr val="5FBB00"/>
                </a:solidFill>
              </a:rPr>
              <a:t>USD $267.59</a:t>
            </a:r>
            <a:endParaRPr b="1" sz="2000">
              <a:solidFill>
                <a:srgbClr val="5FBB00"/>
              </a:solidFill>
            </a:endParaRPr>
          </a:p>
        </p:txBody>
      </p:sp>
      <p:sp>
        <p:nvSpPr>
          <p:cNvPr id="517" name="Google Shape;517;p1"/>
          <p:cNvSpPr txBox="1"/>
          <p:nvPr>
            <p:ph idx="1" type="subTitle"/>
          </p:nvPr>
        </p:nvSpPr>
        <p:spPr>
          <a:xfrm>
            <a:off x="624075" y="3461218"/>
            <a:ext cx="2278200" cy="129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Group 1: </a:t>
            </a:r>
            <a:endParaRPr/>
          </a:p>
          <a:p>
            <a:pPr indent="0" lvl="0" marL="0" rtl="0" algn="l">
              <a:lnSpc>
                <a:spcPct val="115000"/>
              </a:lnSpc>
              <a:spcBef>
                <a:spcPts val="0"/>
              </a:spcBef>
              <a:spcAft>
                <a:spcPts val="0"/>
              </a:spcAft>
              <a:buNone/>
            </a:pPr>
            <a:r>
              <a:rPr lang="en" sz="1100"/>
              <a:t>1005461 </a:t>
            </a:r>
            <a:r>
              <a:rPr lang="en" sz="1100">
                <a:solidFill>
                  <a:srgbClr val="000000"/>
                </a:solidFill>
              </a:rPr>
              <a:t>James Huang  </a:t>
            </a:r>
            <a:endParaRPr sz="1100"/>
          </a:p>
          <a:p>
            <a:pPr indent="0" lvl="0" marL="0" rtl="0" algn="l">
              <a:lnSpc>
                <a:spcPct val="115000"/>
              </a:lnSpc>
              <a:spcBef>
                <a:spcPts val="0"/>
              </a:spcBef>
              <a:spcAft>
                <a:spcPts val="0"/>
              </a:spcAft>
              <a:buNone/>
            </a:pPr>
            <a:r>
              <a:rPr lang="en" sz="1100"/>
              <a:t>1005488 </a:t>
            </a:r>
            <a:r>
              <a:rPr lang="en" sz="1100">
                <a:solidFill>
                  <a:srgbClr val="000000"/>
                </a:solidFill>
              </a:rPr>
              <a:t>Huang XinYi  </a:t>
            </a:r>
            <a:endParaRPr sz="1100">
              <a:solidFill>
                <a:srgbClr val="000000"/>
              </a:solidFill>
            </a:endParaRPr>
          </a:p>
          <a:p>
            <a:pPr indent="0" lvl="0" marL="0" rtl="0" algn="l">
              <a:lnSpc>
                <a:spcPct val="115000"/>
              </a:lnSpc>
              <a:spcBef>
                <a:spcPts val="0"/>
              </a:spcBef>
              <a:spcAft>
                <a:spcPts val="0"/>
              </a:spcAft>
              <a:buNone/>
            </a:pPr>
            <a:r>
              <a:rPr lang="en" sz="1100"/>
              <a:t>1005018 </a:t>
            </a:r>
            <a:r>
              <a:rPr lang="en" sz="1100">
                <a:solidFill>
                  <a:srgbClr val="000000"/>
                </a:solidFill>
              </a:rPr>
              <a:t>Low Haoron</a:t>
            </a:r>
            <a:endParaRPr sz="1100">
              <a:solidFill>
                <a:srgbClr val="000000"/>
              </a:solidFill>
            </a:endParaRPr>
          </a:p>
          <a:p>
            <a:pPr indent="0" lvl="0" marL="0" rtl="0" algn="l">
              <a:lnSpc>
                <a:spcPct val="115000"/>
              </a:lnSpc>
              <a:spcBef>
                <a:spcPts val="0"/>
              </a:spcBef>
              <a:spcAft>
                <a:spcPts val="0"/>
              </a:spcAft>
              <a:buNone/>
            </a:pPr>
            <a:r>
              <a:rPr lang="en" sz="1100"/>
              <a:t>1004639 </a:t>
            </a:r>
            <a:r>
              <a:rPr lang="en" sz="1100">
                <a:solidFill>
                  <a:srgbClr val="000000"/>
                </a:solidFill>
              </a:rPr>
              <a:t>Chan Kah Yan</a:t>
            </a:r>
            <a:endParaRPr sz="1100">
              <a:solidFill>
                <a:srgbClr val="000000"/>
              </a:solidFill>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r">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cxnSp>
        <p:nvCxnSpPr>
          <p:cNvPr id="518" name="Google Shape;518;p1"/>
          <p:cNvCxnSpPr/>
          <p:nvPr/>
        </p:nvCxnSpPr>
        <p:spPr>
          <a:xfrm>
            <a:off x="0" y="2986800"/>
            <a:ext cx="4693200" cy="0"/>
          </a:xfrm>
          <a:prstGeom prst="straightConnector1">
            <a:avLst/>
          </a:prstGeom>
          <a:noFill/>
          <a:ln cap="flat" cmpd="sng" w="76200">
            <a:solidFill>
              <a:srgbClr val="000000"/>
            </a:solidFill>
            <a:prstDash val="solid"/>
            <a:round/>
            <a:headEnd len="sm" w="sm" type="none"/>
            <a:tailEnd len="sm" w="sm" type="none"/>
          </a:ln>
        </p:spPr>
      </p:cxnSp>
      <p:pic>
        <p:nvPicPr>
          <p:cNvPr id="519" name="Google Shape;519;p1"/>
          <p:cNvPicPr preferRelativeResize="0"/>
          <p:nvPr/>
        </p:nvPicPr>
        <p:blipFill>
          <a:blip r:embed="rId3">
            <a:alphaModFix/>
          </a:blip>
          <a:stretch>
            <a:fillRect/>
          </a:stretch>
        </p:blipFill>
        <p:spPr>
          <a:xfrm>
            <a:off x="4584050" y="1110400"/>
            <a:ext cx="4559949" cy="2562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22e68b77861_0_117"/>
          <p:cNvSpPr txBox="1"/>
          <p:nvPr>
            <p:ph idx="2" type="title"/>
          </p:nvPr>
        </p:nvSpPr>
        <p:spPr>
          <a:xfrm>
            <a:off x="6796400" y="523425"/>
            <a:ext cx="1632600" cy="1020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03</a:t>
            </a:r>
            <a:endParaRPr/>
          </a:p>
        </p:txBody>
      </p:sp>
      <p:sp>
        <p:nvSpPr>
          <p:cNvPr id="647" name="Google Shape;647;g22e68b77861_0_117"/>
          <p:cNvSpPr txBox="1"/>
          <p:nvPr>
            <p:ph type="title"/>
          </p:nvPr>
        </p:nvSpPr>
        <p:spPr>
          <a:xfrm>
            <a:off x="5015301" y="1543925"/>
            <a:ext cx="3413700" cy="1542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en"/>
              <a:t>NVIDIA’s </a:t>
            </a:r>
            <a:endParaRPr/>
          </a:p>
          <a:p>
            <a:pPr indent="0" lvl="0" marL="0" rtl="0" algn="r">
              <a:lnSpc>
                <a:spcPct val="100000"/>
              </a:lnSpc>
              <a:spcBef>
                <a:spcPts val="0"/>
              </a:spcBef>
              <a:spcAft>
                <a:spcPts val="0"/>
              </a:spcAft>
              <a:buSzPts val="3600"/>
              <a:buNone/>
            </a:pPr>
            <a:r>
              <a:rPr lang="en"/>
              <a:t>Strength</a:t>
            </a:r>
            <a:endParaRPr/>
          </a:p>
          <a:p>
            <a:pPr indent="0" lvl="0" marL="0" rtl="0" algn="r">
              <a:lnSpc>
                <a:spcPct val="100000"/>
              </a:lnSpc>
              <a:spcBef>
                <a:spcPts val="0"/>
              </a:spcBef>
              <a:spcAft>
                <a:spcPts val="0"/>
              </a:spcAft>
              <a:buSzPts val="3600"/>
              <a:buNone/>
            </a:pPr>
            <a:r>
              <a:t/>
            </a:r>
            <a:endParaRPr/>
          </a:p>
        </p:txBody>
      </p:sp>
      <p:cxnSp>
        <p:nvCxnSpPr>
          <p:cNvPr id="648" name="Google Shape;648;g22e68b77861_0_117"/>
          <p:cNvCxnSpPr/>
          <p:nvPr/>
        </p:nvCxnSpPr>
        <p:spPr>
          <a:xfrm>
            <a:off x="5229325" y="3295650"/>
            <a:ext cx="3914700" cy="0"/>
          </a:xfrm>
          <a:prstGeom prst="straightConnector1">
            <a:avLst/>
          </a:prstGeom>
          <a:noFill/>
          <a:ln cap="flat" cmpd="sng" w="76200">
            <a:solidFill>
              <a:schemeClr val="accent1"/>
            </a:solidFill>
            <a:prstDash val="solid"/>
            <a:round/>
            <a:headEnd len="sm" w="sm" type="none"/>
            <a:tailEnd len="sm" w="sm" type="none"/>
          </a:ln>
        </p:spPr>
      </p:cxnSp>
      <p:pic>
        <p:nvPicPr>
          <p:cNvPr id="649" name="Google Shape;649;g22e68b77861_0_117"/>
          <p:cNvPicPr preferRelativeResize="0"/>
          <p:nvPr/>
        </p:nvPicPr>
        <p:blipFill>
          <a:blip r:embed="rId3">
            <a:alphaModFix/>
          </a:blip>
          <a:stretch>
            <a:fillRect/>
          </a:stretch>
        </p:blipFill>
        <p:spPr>
          <a:xfrm>
            <a:off x="359925" y="434638"/>
            <a:ext cx="3352800" cy="2219325"/>
          </a:xfrm>
          <a:prstGeom prst="rect">
            <a:avLst/>
          </a:prstGeom>
          <a:noFill/>
          <a:ln>
            <a:noFill/>
          </a:ln>
        </p:spPr>
      </p:pic>
      <p:pic>
        <p:nvPicPr>
          <p:cNvPr id="650" name="Google Shape;650;g22e68b77861_0_117"/>
          <p:cNvPicPr preferRelativeResize="0"/>
          <p:nvPr/>
        </p:nvPicPr>
        <p:blipFill>
          <a:blip r:embed="rId4">
            <a:alphaModFix/>
          </a:blip>
          <a:stretch>
            <a:fillRect/>
          </a:stretch>
        </p:blipFill>
        <p:spPr>
          <a:xfrm>
            <a:off x="359925" y="2764300"/>
            <a:ext cx="3352800" cy="2199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5"/>
          <p:cNvSpPr/>
          <p:nvPr/>
        </p:nvSpPr>
        <p:spPr>
          <a:xfrm>
            <a:off x="4766875" y="1953675"/>
            <a:ext cx="3660900" cy="1733400"/>
          </a:xfrm>
          <a:prstGeom prst="rect">
            <a:avLst/>
          </a:prstGeom>
          <a:solidFill>
            <a:srgbClr val="75B901"/>
          </a:solidFill>
          <a:ln cap="flat" cmpd="sng" w="38100">
            <a:solidFill>
              <a:srgbClr val="75B901"/>
            </a:solidFill>
            <a:prstDash val="solid"/>
            <a:miter lim="8000"/>
            <a:headEnd len="sm" w="sm" type="none"/>
            <a:tailEnd len="sm" w="sm" type="none"/>
          </a:ln>
        </p:spPr>
        <p:txBody>
          <a:bodyPr anchorCtr="0" anchor="b" bIns="457200"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chemeClr val="lt1"/>
              </a:solidFill>
              <a:latin typeface="Amiko"/>
              <a:ea typeface="Amiko"/>
              <a:cs typeface="Amiko"/>
              <a:sym typeface="Amiko"/>
            </a:endParaRPr>
          </a:p>
        </p:txBody>
      </p:sp>
      <p:sp>
        <p:nvSpPr>
          <p:cNvPr id="656" name="Google Shape;656;p15"/>
          <p:cNvSpPr/>
          <p:nvPr/>
        </p:nvSpPr>
        <p:spPr>
          <a:xfrm>
            <a:off x="716225" y="1953679"/>
            <a:ext cx="3660900" cy="1733400"/>
          </a:xfrm>
          <a:prstGeom prst="rect">
            <a:avLst/>
          </a:prstGeom>
          <a:solidFill>
            <a:srgbClr val="75B901"/>
          </a:solidFill>
          <a:ln cap="flat" cmpd="sng" w="38100">
            <a:solidFill>
              <a:srgbClr val="75B901"/>
            </a:solidFill>
            <a:prstDash val="solid"/>
            <a:miter lim="8000"/>
            <a:headEnd len="sm" w="sm" type="none"/>
            <a:tailEnd len="sm" w="sm" type="none"/>
          </a:ln>
        </p:spPr>
        <p:txBody>
          <a:bodyPr anchorCtr="0" anchor="b" bIns="457200"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chemeClr val="lt1"/>
              </a:solidFill>
              <a:latin typeface="Amiko"/>
              <a:ea typeface="Amiko"/>
              <a:cs typeface="Amiko"/>
              <a:sym typeface="Amiko"/>
            </a:endParaRPr>
          </a:p>
        </p:txBody>
      </p:sp>
      <p:sp>
        <p:nvSpPr>
          <p:cNvPr id="657" name="Google Shape;657;p15"/>
          <p:cNvSpPr txBox="1"/>
          <p:nvPr>
            <p:ph idx="1" type="subTitle"/>
          </p:nvPr>
        </p:nvSpPr>
        <p:spPr>
          <a:xfrm>
            <a:off x="1802000" y="2444719"/>
            <a:ext cx="2406900" cy="75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solidFill>
                  <a:srgbClr val="FAFAFA"/>
                </a:solidFill>
                <a:latin typeface="Open Sans"/>
                <a:ea typeface="Open Sans"/>
                <a:cs typeface="Open Sans"/>
                <a:sym typeface="Open Sans"/>
              </a:rPr>
              <a:t>Powerhouse I</a:t>
            </a:r>
            <a:r>
              <a:rPr lang="en">
                <a:solidFill>
                  <a:srgbClr val="FAFAFA"/>
                </a:solidFill>
                <a:latin typeface="Open Sans"/>
                <a:ea typeface="Open Sans"/>
                <a:cs typeface="Open Sans"/>
                <a:sym typeface="Open Sans"/>
              </a:rPr>
              <a:t>n the Industry</a:t>
            </a:r>
            <a:endParaRPr>
              <a:solidFill>
                <a:srgbClr val="FAFAFA"/>
              </a:solidFill>
              <a:latin typeface="Open Sans"/>
              <a:ea typeface="Open Sans"/>
              <a:cs typeface="Open Sans"/>
              <a:sym typeface="Open Sans"/>
            </a:endParaRPr>
          </a:p>
        </p:txBody>
      </p:sp>
      <p:sp>
        <p:nvSpPr>
          <p:cNvPr id="658" name="Google Shape;658;p15"/>
          <p:cNvSpPr txBox="1"/>
          <p:nvPr>
            <p:ph idx="2" type="subTitle"/>
          </p:nvPr>
        </p:nvSpPr>
        <p:spPr>
          <a:xfrm>
            <a:off x="4895625" y="2444719"/>
            <a:ext cx="2706000" cy="75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solidFill>
                  <a:srgbClr val="FAFAFA"/>
                </a:solidFill>
                <a:latin typeface="Open Sans"/>
                <a:ea typeface="Open Sans"/>
                <a:cs typeface="Open Sans"/>
                <a:sym typeface="Open Sans"/>
              </a:rPr>
              <a:t>High Future Revenue Growth</a:t>
            </a:r>
            <a:endParaRPr>
              <a:solidFill>
                <a:srgbClr val="FAFAFA"/>
              </a:solidFill>
              <a:latin typeface="Open Sans"/>
              <a:ea typeface="Open Sans"/>
              <a:cs typeface="Open Sans"/>
              <a:sym typeface="Open Sans"/>
            </a:endParaRPr>
          </a:p>
        </p:txBody>
      </p:sp>
      <p:grpSp>
        <p:nvGrpSpPr>
          <p:cNvPr id="659" name="Google Shape;659;p15"/>
          <p:cNvGrpSpPr/>
          <p:nvPr/>
        </p:nvGrpSpPr>
        <p:grpSpPr>
          <a:xfrm>
            <a:off x="1016817" y="2721962"/>
            <a:ext cx="394169" cy="334264"/>
            <a:chOff x="2661459" y="2015001"/>
            <a:chExt cx="322508" cy="273494"/>
          </a:xfrm>
        </p:grpSpPr>
        <p:sp>
          <p:nvSpPr>
            <p:cNvPr id="660" name="Google Shape;660;p15"/>
            <p:cNvSpPr/>
            <p:nvPr/>
          </p:nvSpPr>
          <p:spPr>
            <a:xfrm>
              <a:off x="2661459" y="2028878"/>
              <a:ext cx="322508" cy="259617"/>
            </a:xfrm>
            <a:custGeom>
              <a:rect b="b" l="l" r="r" t="t"/>
              <a:pathLst>
                <a:path extrusionOk="0" h="8157" w="10133">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5"/>
            <p:cNvSpPr/>
            <p:nvPr/>
          </p:nvSpPr>
          <p:spPr>
            <a:xfrm>
              <a:off x="2946442" y="2015001"/>
              <a:ext cx="37525" cy="26799"/>
            </a:xfrm>
            <a:custGeom>
              <a:rect b="b" l="l" r="r" t="t"/>
              <a:pathLst>
                <a:path extrusionOk="0" h="842" w="1179">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 name="Google Shape;662;p15"/>
          <p:cNvGrpSpPr/>
          <p:nvPr/>
        </p:nvGrpSpPr>
        <p:grpSpPr>
          <a:xfrm>
            <a:off x="7804594" y="2644148"/>
            <a:ext cx="360355" cy="360742"/>
            <a:chOff x="3539102" y="2427549"/>
            <a:chExt cx="355099" cy="355481"/>
          </a:xfrm>
        </p:grpSpPr>
        <p:sp>
          <p:nvSpPr>
            <p:cNvPr id="663" name="Google Shape;663;p15"/>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5"/>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 name="Google Shape;665;p15"/>
          <p:cNvGrpSpPr/>
          <p:nvPr/>
        </p:nvGrpSpPr>
        <p:grpSpPr>
          <a:xfrm>
            <a:off x="7785488" y="537368"/>
            <a:ext cx="644323" cy="696478"/>
            <a:chOff x="9884101" y="2516393"/>
            <a:chExt cx="644323" cy="696478"/>
          </a:xfrm>
        </p:grpSpPr>
        <p:sp>
          <p:nvSpPr>
            <p:cNvPr id="666" name="Google Shape;666;p15"/>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5"/>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5"/>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5"/>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5"/>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5"/>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5"/>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5"/>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5"/>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5"/>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5"/>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5"/>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5"/>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5"/>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5"/>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5"/>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2" name="Google Shape;682;p15"/>
          <p:cNvSpPr txBox="1"/>
          <p:nvPr>
            <p:ph type="title"/>
          </p:nvPr>
        </p:nvSpPr>
        <p:spPr>
          <a:xfrm flipH="1">
            <a:off x="491500" y="341200"/>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Nvidia’s Strength</a:t>
            </a:r>
            <a:endParaRPr u="sng"/>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20a10044b7b_0_0"/>
          <p:cNvSpPr/>
          <p:nvPr/>
        </p:nvSpPr>
        <p:spPr>
          <a:xfrm>
            <a:off x="1451950" y="3014163"/>
            <a:ext cx="5793000" cy="1733400"/>
          </a:xfrm>
          <a:prstGeom prst="rect">
            <a:avLst/>
          </a:prstGeom>
          <a:solidFill>
            <a:srgbClr val="75B901"/>
          </a:solidFill>
          <a:ln cap="flat" cmpd="sng" w="38100">
            <a:solidFill>
              <a:srgbClr val="75B901"/>
            </a:solidFill>
            <a:prstDash val="solid"/>
            <a:miter lim="8000"/>
            <a:headEnd len="sm" w="sm" type="none"/>
            <a:tailEnd len="sm" w="sm" type="none"/>
          </a:ln>
        </p:spPr>
        <p:txBody>
          <a:bodyPr anchorCtr="0" anchor="b" bIns="457200"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chemeClr val="lt1"/>
              </a:solidFill>
              <a:latin typeface="Amiko"/>
              <a:ea typeface="Amiko"/>
              <a:cs typeface="Amiko"/>
              <a:sym typeface="Amiko"/>
            </a:endParaRPr>
          </a:p>
        </p:txBody>
      </p:sp>
      <p:sp>
        <p:nvSpPr>
          <p:cNvPr id="688" name="Google Shape;688;g20a10044b7b_0_0"/>
          <p:cNvSpPr/>
          <p:nvPr/>
        </p:nvSpPr>
        <p:spPr>
          <a:xfrm>
            <a:off x="1451950" y="1053888"/>
            <a:ext cx="5793000" cy="1733400"/>
          </a:xfrm>
          <a:prstGeom prst="rect">
            <a:avLst/>
          </a:prstGeom>
          <a:solidFill>
            <a:srgbClr val="75B901"/>
          </a:solidFill>
          <a:ln cap="flat" cmpd="sng" w="38100">
            <a:solidFill>
              <a:srgbClr val="75B901"/>
            </a:solidFill>
            <a:prstDash val="solid"/>
            <a:miter lim="8000"/>
            <a:headEnd len="sm" w="sm" type="none"/>
            <a:tailEnd len="sm" w="sm" type="none"/>
          </a:ln>
        </p:spPr>
        <p:txBody>
          <a:bodyPr anchorCtr="0" anchor="b" bIns="457200"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chemeClr val="lt1"/>
              </a:solidFill>
              <a:latin typeface="Amiko"/>
              <a:ea typeface="Amiko"/>
              <a:cs typeface="Amiko"/>
              <a:sym typeface="Amiko"/>
            </a:endParaRPr>
          </a:p>
        </p:txBody>
      </p:sp>
      <p:sp>
        <p:nvSpPr>
          <p:cNvPr id="689" name="Google Shape;689;g20a10044b7b_0_0"/>
          <p:cNvSpPr txBox="1"/>
          <p:nvPr>
            <p:ph idx="1" type="subTitle"/>
          </p:nvPr>
        </p:nvSpPr>
        <p:spPr>
          <a:xfrm>
            <a:off x="1699350" y="1540788"/>
            <a:ext cx="3749400" cy="7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FAFAFA"/>
                </a:solidFill>
                <a:latin typeface="Open Sans"/>
                <a:ea typeface="Open Sans"/>
                <a:cs typeface="Open Sans"/>
                <a:sym typeface="Open Sans"/>
              </a:rPr>
              <a:t>Greater </a:t>
            </a:r>
            <a:r>
              <a:rPr b="1" lang="en">
                <a:solidFill>
                  <a:srgbClr val="FAFAFA"/>
                </a:solidFill>
                <a:latin typeface="Open Sans"/>
                <a:ea typeface="Open Sans"/>
                <a:cs typeface="Open Sans"/>
                <a:sym typeface="Open Sans"/>
              </a:rPr>
              <a:t>customizability </a:t>
            </a:r>
            <a:r>
              <a:rPr lang="en">
                <a:solidFill>
                  <a:srgbClr val="FAFAFA"/>
                </a:solidFill>
                <a:latin typeface="Open Sans"/>
                <a:ea typeface="Open Sans"/>
                <a:cs typeface="Open Sans"/>
                <a:sym typeface="Open Sans"/>
              </a:rPr>
              <a:t>for </a:t>
            </a:r>
            <a:r>
              <a:rPr b="1" lang="en">
                <a:solidFill>
                  <a:srgbClr val="FAFAFA"/>
                </a:solidFill>
                <a:latin typeface="Open Sans"/>
                <a:ea typeface="Open Sans"/>
                <a:cs typeface="Open Sans"/>
                <a:sym typeface="Open Sans"/>
              </a:rPr>
              <a:t>domain-specific applications</a:t>
            </a:r>
            <a:endParaRPr b="1">
              <a:solidFill>
                <a:srgbClr val="FAFAFA"/>
              </a:solidFill>
              <a:latin typeface="Open Sans"/>
              <a:ea typeface="Open Sans"/>
              <a:cs typeface="Open Sans"/>
              <a:sym typeface="Open Sans"/>
            </a:endParaRPr>
          </a:p>
        </p:txBody>
      </p:sp>
      <p:grpSp>
        <p:nvGrpSpPr>
          <p:cNvPr id="690" name="Google Shape;690;g20a10044b7b_0_0"/>
          <p:cNvGrpSpPr/>
          <p:nvPr/>
        </p:nvGrpSpPr>
        <p:grpSpPr>
          <a:xfrm>
            <a:off x="7804594" y="2644148"/>
            <a:ext cx="360355" cy="360742"/>
            <a:chOff x="3539102" y="2427549"/>
            <a:chExt cx="355099" cy="355481"/>
          </a:xfrm>
        </p:grpSpPr>
        <p:sp>
          <p:nvSpPr>
            <p:cNvPr id="691" name="Google Shape;691;g20a10044b7b_0_0"/>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20a10044b7b_0_0"/>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 name="Google Shape;693;g20a10044b7b_0_0"/>
          <p:cNvGrpSpPr/>
          <p:nvPr/>
        </p:nvGrpSpPr>
        <p:grpSpPr>
          <a:xfrm>
            <a:off x="7785488" y="537368"/>
            <a:ext cx="644323" cy="696478"/>
            <a:chOff x="9884101" y="2516393"/>
            <a:chExt cx="644323" cy="696478"/>
          </a:xfrm>
        </p:grpSpPr>
        <p:sp>
          <p:nvSpPr>
            <p:cNvPr id="694" name="Google Shape;694;g20a10044b7b_0_0"/>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20a10044b7b_0_0"/>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20a10044b7b_0_0"/>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20a10044b7b_0_0"/>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20a10044b7b_0_0"/>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20a10044b7b_0_0"/>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20a10044b7b_0_0"/>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20a10044b7b_0_0"/>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20a10044b7b_0_0"/>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20a10044b7b_0_0"/>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20a10044b7b_0_0"/>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20a10044b7b_0_0"/>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20a10044b7b_0_0"/>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20a10044b7b_0_0"/>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20a10044b7b_0_0"/>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20a10044b7b_0_0"/>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0" name="Google Shape;710;g20a10044b7b_0_0"/>
          <p:cNvSpPr txBox="1"/>
          <p:nvPr>
            <p:ph idx="1" type="subTitle"/>
          </p:nvPr>
        </p:nvSpPr>
        <p:spPr>
          <a:xfrm>
            <a:off x="1699350" y="3541813"/>
            <a:ext cx="4299600" cy="7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rgbClr val="FAFAFA"/>
                </a:solidFill>
                <a:latin typeface="Open Sans"/>
                <a:ea typeface="Open Sans"/>
                <a:cs typeface="Open Sans"/>
                <a:sym typeface="Open Sans"/>
              </a:rPr>
              <a:t>Greatest </a:t>
            </a:r>
            <a:r>
              <a:rPr b="1" lang="en">
                <a:solidFill>
                  <a:srgbClr val="FAFAFA"/>
                </a:solidFill>
                <a:latin typeface="Open Sans"/>
                <a:ea typeface="Open Sans"/>
                <a:cs typeface="Open Sans"/>
                <a:sym typeface="Open Sans"/>
              </a:rPr>
              <a:t>cost-</a:t>
            </a:r>
            <a:r>
              <a:rPr b="1" lang="en">
                <a:solidFill>
                  <a:srgbClr val="FAFAFA"/>
                </a:solidFill>
                <a:latin typeface="Open Sans"/>
                <a:ea typeface="Open Sans"/>
                <a:cs typeface="Open Sans"/>
                <a:sym typeface="Open Sans"/>
              </a:rPr>
              <a:t>efficiency</a:t>
            </a:r>
            <a:r>
              <a:rPr lang="en">
                <a:solidFill>
                  <a:srgbClr val="FAFAFA"/>
                </a:solidFill>
                <a:latin typeface="Open Sans"/>
                <a:ea typeface="Open Sans"/>
                <a:cs typeface="Open Sans"/>
                <a:sym typeface="Open Sans"/>
              </a:rPr>
              <a:t> gains for</a:t>
            </a:r>
            <a:r>
              <a:rPr b="1" lang="en">
                <a:solidFill>
                  <a:srgbClr val="FAFAFA"/>
                </a:solidFill>
                <a:latin typeface="Open Sans"/>
                <a:ea typeface="Open Sans"/>
                <a:cs typeface="Open Sans"/>
                <a:sym typeface="Open Sans"/>
              </a:rPr>
              <a:t> AI workloads</a:t>
            </a:r>
            <a:endParaRPr b="1">
              <a:solidFill>
                <a:srgbClr val="FAFAFA"/>
              </a:solidFill>
              <a:latin typeface="Open Sans"/>
              <a:ea typeface="Open Sans"/>
              <a:cs typeface="Open Sans"/>
              <a:sym typeface="Open Sans"/>
            </a:endParaRPr>
          </a:p>
        </p:txBody>
      </p:sp>
      <p:pic>
        <p:nvPicPr>
          <p:cNvPr id="711" name="Google Shape;711;g20a10044b7b_0_0"/>
          <p:cNvPicPr preferRelativeResize="0"/>
          <p:nvPr/>
        </p:nvPicPr>
        <p:blipFill>
          <a:blip r:embed="rId3">
            <a:alphaModFix/>
          </a:blip>
          <a:stretch>
            <a:fillRect/>
          </a:stretch>
        </p:blipFill>
        <p:spPr>
          <a:xfrm>
            <a:off x="5567452" y="3128138"/>
            <a:ext cx="1505450" cy="1505450"/>
          </a:xfrm>
          <a:prstGeom prst="rect">
            <a:avLst/>
          </a:prstGeom>
          <a:noFill/>
          <a:ln>
            <a:noFill/>
          </a:ln>
        </p:spPr>
      </p:pic>
      <p:pic>
        <p:nvPicPr>
          <p:cNvPr id="712" name="Google Shape;712;g20a10044b7b_0_0"/>
          <p:cNvPicPr preferRelativeResize="0"/>
          <p:nvPr/>
        </p:nvPicPr>
        <p:blipFill>
          <a:blip r:embed="rId4">
            <a:alphaModFix/>
          </a:blip>
          <a:stretch>
            <a:fillRect/>
          </a:stretch>
        </p:blipFill>
        <p:spPr>
          <a:xfrm>
            <a:off x="5523152" y="1145713"/>
            <a:ext cx="1549750" cy="1549750"/>
          </a:xfrm>
          <a:prstGeom prst="rect">
            <a:avLst/>
          </a:prstGeom>
          <a:noFill/>
          <a:ln>
            <a:noFill/>
          </a:ln>
        </p:spPr>
      </p:pic>
      <p:sp>
        <p:nvSpPr>
          <p:cNvPr id="713" name="Google Shape;713;g20a10044b7b_0_0"/>
          <p:cNvSpPr txBox="1"/>
          <p:nvPr>
            <p:ph type="title"/>
          </p:nvPr>
        </p:nvSpPr>
        <p:spPr>
          <a:xfrm flipH="1">
            <a:off x="491500" y="341200"/>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Powerhouse In the Industry</a:t>
            </a:r>
            <a:endParaRPr u="sng"/>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20a10044b7b_0_35"/>
          <p:cNvSpPr txBox="1"/>
          <p:nvPr>
            <p:ph type="title"/>
          </p:nvPr>
        </p:nvSpPr>
        <p:spPr>
          <a:xfrm flipH="1">
            <a:off x="407875" y="373400"/>
            <a:ext cx="84123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Customizable GPUs for domain-specific applications</a:t>
            </a:r>
            <a:endParaRPr u="sng"/>
          </a:p>
        </p:txBody>
      </p:sp>
      <p:sp>
        <p:nvSpPr>
          <p:cNvPr id="719" name="Google Shape;719;g20a10044b7b_0_35"/>
          <p:cNvSpPr txBox="1"/>
          <p:nvPr>
            <p:ph idx="1" type="subTitle"/>
          </p:nvPr>
        </p:nvSpPr>
        <p:spPr>
          <a:xfrm>
            <a:off x="381000" y="2094875"/>
            <a:ext cx="4212300" cy="272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latin typeface="Open Sans"/>
                <a:ea typeface="Open Sans"/>
                <a:cs typeface="Open Sans"/>
                <a:sym typeface="Open Sans"/>
              </a:rPr>
              <a:t>Nvidia’s CUDA</a:t>
            </a:r>
            <a:endParaRPr sz="1800">
              <a:latin typeface="Open Sans"/>
              <a:ea typeface="Open Sans"/>
              <a:cs typeface="Open Sans"/>
              <a:sym typeface="Open Sans"/>
            </a:endParaRPr>
          </a:p>
          <a:p>
            <a:pPr indent="-342900" lvl="0" marL="457200" rtl="0" algn="l">
              <a:lnSpc>
                <a:spcPct val="100000"/>
              </a:lnSpc>
              <a:spcBef>
                <a:spcPts val="0"/>
              </a:spcBef>
              <a:spcAft>
                <a:spcPts val="0"/>
              </a:spcAft>
              <a:buSzPts val="1800"/>
              <a:buFont typeface="Open Sans"/>
              <a:buChar char="●"/>
            </a:pPr>
            <a:r>
              <a:rPr lang="en" sz="1800">
                <a:latin typeface="Open Sans"/>
                <a:ea typeface="Open Sans"/>
                <a:cs typeface="Open Sans"/>
                <a:sym typeface="Open Sans"/>
              </a:rPr>
              <a:t>Compatible with </a:t>
            </a:r>
            <a:r>
              <a:rPr b="1" lang="en" sz="1800">
                <a:solidFill>
                  <a:srgbClr val="5FBB00"/>
                </a:solidFill>
                <a:latin typeface="Open Sans"/>
                <a:ea typeface="Open Sans"/>
                <a:cs typeface="Open Sans"/>
                <a:sym typeface="Open Sans"/>
              </a:rPr>
              <a:t>common programming languages</a:t>
            </a:r>
            <a:endParaRPr b="1" sz="1800">
              <a:solidFill>
                <a:srgbClr val="5FBB00"/>
              </a:solidFill>
              <a:latin typeface="Open Sans"/>
              <a:ea typeface="Open Sans"/>
              <a:cs typeface="Open Sans"/>
              <a:sym typeface="Open Sans"/>
            </a:endParaRPr>
          </a:p>
          <a:p>
            <a:pPr indent="-342900" lvl="0" marL="457200" rtl="0" algn="l">
              <a:lnSpc>
                <a:spcPct val="100000"/>
              </a:lnSpc>
              <a:spcBef>
                <a:spcPts val="0"/>
              </a:spcBef>
              <a:spcAft>
                <a:spcPts val="0"/>
              </a:spcAft>
              <a:buSzPts val="1800"/>
              <a:buFont typeface="Open Sans"/>
              <a:buChar char="●"/>
            </a:pPr>
            <a:r>
              <a:rPr lang="en" sz="1800">
                <a:latin typeface="Open Sans"/>
                <a:ea typeface="Open Sans"/>
                <a:cs typeface="Open Sans"/>
                <a:sym typeface="Open Sans"/>
              </a:rPr>
              <a:t>Provides more </a:t>
            </a:r>
            <a:r>
              <a:rPr b="1" lang="en" sz="1800">
                <a:solidFill>
                  <a:srgbClr val="5FBB00"/>
                </a:solidFill>
                <a:latin typeface="Open Sans"/>
                <a:ea typeface="Open Sans"/>
                <a:cs typeface="Open Sans"/>
                <a:sym typeface="Open Sans"/>
              </a:rPr>
              <a:t>customizability</a:t>
            </a:r>
            <a:r>
              <a:rPr lang="en" sz="1800">
                <a:latin typeface="Open Sans"/>
                <a:ea typeface="Open Sans"/>
                <a:cs typeface="Open Sans"/>
                <a:sym typeface="Open Sans"/>
              </a:rPr>
              <a:t> for AI models.</a:t>
            </a:r>
            <a:endParaRPr sz="1800">
              <a:latin typeface="Open Sans"/>
              <a:ea typeface="Open Sans"/>
              <a:cs typeface="Open Sans"/>
              <a:sym typeface="Open Sans"/>
            </a:endParaRPr>
          </a:p>
          <a:p>
            <a:pPr indent="-342900" lvl="0" marL="457200" rtl="0" algn="l">
              <a:lnSpc>
                <a:spcPct val="100000"/>
              </a:lnSpc>
              <a:spcBef>
                <a:spcPts val="0"/>
              </a:spcBef>
              <a:spcAft>
                <a:spcPts val="0"/>
              </a:spcAft>
              <a:buSzPts val="1800"/>
              <a:buFont typeface="Open Sans"/>
              <a:buChar char="●"/>
            </a:pPr>
            <a:r>
              <a:rPr lang="en" sz="1800">
                <a:latin typeface="Open Sans"/>
                <a:ea typeface="Open Sans"/>
                <a:cs typeface="Open Sans"/>
                <a:sym typeface="Open Sans"/>
              </a:rPr>
              <a:t>Over </a:t>
            </a:r>
            <a:r>
              <a:rPr b="1" lang="en" sz="1800">
                <a:solidFill>
                  <a:srgbClr val="5FBB00"/>
                </a:solidFill>
                <a:latin typeface="Open Sans"/>
                <a:ea typeface="Open Sans"/>
                <a:cs typeface="Open Sans"/>
                <a:sym typeface="Open Sans"/>
              </a:rPr>
              <a:t>300</a:t>
            </a:r>
            <a:r>
              <a:rPr lang="en" sz="1800">
                <a:latin typeface="Open Sans"/>
                <a:ea typeface="Open Sans"/>
                <a:cs typeface="Open Sans"/>
                <a:sym typeface="Open Sans"/>
              </a:rPr>
              <a:t> libraries </a:t>
            </a:r>
            <a:r>
              <a:rPr lang="en" sz="1800">
                <a:latin typeface="Open Sans"/>
                <a:ea typeface="Open Sans"/>
                <a:cs typeface="Open Sans"/>
                <a:sym typeface="Open Sans"/>
              </a:rPr>
              <a:t>libraries</a:t>
            </a:r>
            <a:endParaRPr sz="1800">
              <a:latin typeface="Open Sans"/>
              <a:ea typeface="Open Sans"/>
              <a:cs typeface="Open Sans"/>
              <a:sym typeface="Open Sans"/>
            </a:endParaRPr>
          </a:p>
          <a:p>
            <a:pPr indent="-342900" lvl="0" marL="457200" rtl="0" algn="l">
              <a:lnSpc>
                <a:spcPct val="100000"/>
              </a:lnSpc>
              <a:spcBef>
                <a:spcPts val="0"/>
              </a:spcBef>
              <a:spcAft>
                <a:spcPts val="0"/>
              </a:spcAft>
              <a:buSzPts val="1800"/>
              <a:buFont typeface="Open Sans"/>
              <a:buChar char="●"/>
            </a:pPr>
            <a:r>
              <a:rPr b="1" lang="en" sz="1800">
                <a:solidFill>
                  <a:srgbClr val="5FBB00"/>
                </a:solidFill>
                <a:latin typeface="Open Sans"/>
                <a:ea typeface="Open Sans"/>
                <a:cs typeface="Open Sans"/>
                <a:sym typeface="Open Sans"/>
              </a:rPr>
              <a:t>400</a:t>
            </a:r>
            <a:r>
              <a:rPr lang="en" sz="1800">
                <a:latin typeface="Open Sans"/>
                <a:ea typeface="Open Sans"/>
                <a:cs typeface="Open Sans"/>
                <a:sym typeface="Open Sans"/>
              </a:rPr>
              <a:t> AI models</a:t>
            </a:r>
            <a:endParaRPr sz="1800">
              <a:latin typeface="Open Sans"/>
              <a:ea typeface="Open Sans"/>
              <a:cs typeface="Open Sans"/>
              <a:sym typeface="Open Sans"/>
            </a:endParaRPr>
          </a:p>
          <a:p>
            <a:pPr indent="0" lvl="0" marL="457200" rtl="0" algn="l">
              <a:lnSpc>
                <a:spcPct val="100000"/>
              </a:lnSpc>
              <a:spcBef>
                <a:spcPts val="0"/>
              </a:spcBef>
              <a:spcAft>
                <a:spcPts val="0"/>
              </a:spcAft>
              <a:buNone/>
            </a:pPr>
            <a:r>
              <a:t/>
            </a:r>
            <a:endParaRPr sz="2400"/>
          </a:p>
          <a:p>
            <a:pPr indent="0" lvl="0" marL="457200" rtl="0" algn="l">
              <a:lnSpc>
                <a:spcPct val="100000"/>
              </a:lnSpc>
              <a:spcBef>
                <a:spcPts val="0"/>
              </a:spcBef>
              <a:spcAft>
                <a:spcPts val="0"/>
              </a:spcAft>
              <a:buNone/>
            </a:pPr>
            <a:r>
              <a:t/>
            </a:r>
            <a:endParaRPr/>
          </a:p>
        </p:txBody>
      </p:sp>
      <p:pic>
        <p:nvPicPr>
          <p:cNvPr id="720" name="Google Shape;720;g20a10044b7b_0_35"/>
          <p:cNvPicPr preferRelativeResize="0"/>
          <p:nvPr/>
        </p:nvPicPr>
        <p:blipFill rotWithShape="1">
          <a:blip r:embed="rId3">
            <a:alphaModFix/>
          </a:blip>
          <a:srcRect b="0" l="797" r="86357" t="0"/>
          <a:stretch/>
        </p:blipFill>
        <p:spPr>
          <a:xfrm>
            <a:off x="4460150" y="2437988"/>
            <a:ext cx="1174501" cy="944050"/>
          </a:xfrm>
          <a:prstGeom prst="rect">
            <a:avLst/>
          </a:prstGeom>
          <a:noFill/>
          <a:ln>
            <a:noFill/>
          </a:ln>
        </p:spPr>
      </p:pic>
      <p:pic>
        <p:nvPicPr>
          <p:cNvPr id="721" name="Google Shape;721;g20a10044b7b_0_35"/>
          <p:cNvPicPr preferRelativeResize="0"/>
          <p:nvPr/>
        </p:nvPicPr>
        <p:blipFill rotWithShape="1">
          <a:blip r:embed="rId3">
            <a:alphaModFix/>
          </a:blip>
          <a:srcRect b="0" l="17998" r="71016" t="0"/>
          <a:stretch/>
        </p:blipFill>
        <p:spPr>
          <a:xfrm>
            <a:off x="6829801" y="1275075"/>
            <a:ext cx="1004398" cy="944050"/>
          </a:xfrm>
          <a:prstGeom prst="rect">
            <a:avLst/>
          </a:prstGeom>
          <a:noFill/>
          <a:ln>
            <a:noFill/>
          </a:ln>
        </p:spPr>
      </p:pic>
      <p:pic>
        <p:nvPicPr>
          <p:cNvPr id="722" name="Google Shape;722;g20a10044b7b_0_35"/>
          <p:cNvPicPr preferRelativeResize="0"/>
          <p:nvPr/>
        </p:nvPicPr>
        <p:blipFill rotWithShape="1">
          <a:blip r:embed="rId3">
            <a:alphaModFix/>
          </a:blip>
          <a:srcRect b="0" l="34934" r="58155" t="0"/>
          <a:stretch/>
        </p:blipFill>
        <p:spPr>
          <a:xfrm>
            <a:off x="7016098" y="3697075"/>
            <a:ext cx="631801" cy="944050"/>
          </a:xfrm>
          <a:prstGeom prst="rect">
            <a:avLst/>
          </a:prstGeom>
          <a:noFill/>
          <a:ln>
            <a:noFill/>
          </a:ln>
        </p:spPr>
      </p:pic>
      <p:pic>
        <p:nvPicPr>
          <p:cNvPr id="723" name="Google Shape;723;g20a10044b7b_0_35"/>
          <p:cNvPicPr preferRelativeResize="0"/>
          <p:nvPr/>
        </p:nvPicPr>
        <p:blipFill rotWithShape="1">
          <a:blip r:embed="rId3">
            <a:alphaModFix/>
          </a:blip>
          <a:srcRect b="0" l="49565" r="43524" t="0"/>
          <a:stretch/>
        </p:blipFill>
        <p:spPr>
          <a:xfrm>
            <a:off x="5212950" y="1225200"/>
            <a:ext cx="631801" cy="944050"/>
          </a:xfrm>
          <a:prstGeom prst="rect">
            <a:avLst/>
          </a:prstGeom>
          <a:noFill/>
          <a:ln>
            <a:noFill/>
          </a:ln>
        </p:spPr>
      </p:pic>
      <p:pic>
        <p:nvPicPr>
          <p:cNvPr id="724" name="Google Shape;724;g20a10044b7b_0_35"/>
          <p:cNvPicPr preferRelativeResize="0"/>
          <p:nvPr/>
        </p:nvPicPr>
        <p:blipFill rotWithShape="1">
          <a:blip r:embed="rId3">
            <a:alphaModFix/>
          </a:blip>
          <a:srcRect b="0" l="61986" r="28800" t="0"/>
          <a:stretch/>
        </p:blipFill>
        <p:spPr>
          <a:xfrm>
            <a:off x="5345399" y="3650775"/>
            <a:ext cx="842400" cy="944050"/>
          </a:xfrm>
          <a:prstGeom prst="rect">
            <a:avLst/>
          </a:prstGeom>
          <a:noFill/>
          <a:ln>
            <a:noFill/>
          </a:ln>
        </p:spPr>
      </p:pic>
      <p:pic>
        <p:nvPicPr>
          <p:cNvPr id="725" name="Google Shape;725;g20a10044b7b_0_35"/>
          <p:cNvPicPr preferRelativeResize="0"/>
          <p:nvPr/>
        </p:nvPicPr>
        <p:blipFill rotWithShape="1">
          <a:blip r:embed="rId3">
            <a:alphaModFix/>
          </a:blip>
          <a:srcRect b="0" l="77148" r="15941" t="0"/>
          <a:stretch/>
        </p:blipFill>
        <p:spPr>
          <a:xfrm>
            <a:off x="8088950" y="2437988"/>
            <a:ext cx="631801" cy="944050"/>
          </a:xfrm>
          <a:prstGeom prst="rect">
            <a:avLst/>
          </a:prstGeom>
          <a:noFill/>
          <a:ln>
            <a:noFill/>
          </a:ln>
        </p:spPr>
      </p:pic>
      <p:pic>
        <p:nvPicPr>
          <p:cNvPr id="726" name="Google Shape;726;g20a10044b7b_0_35"/>
          <p:cNvPicPr preferRelativeResize="0"/>
          <p:nvPr/>
        </p:nvPicPr>
        <p:blipFill rotWithShape="1">
          <a:blip r:embed="rId3">
            <a:alphaModFix/>
          </a:blip>
          <a:srcRect b="0" l="90000" r="0" t="0"/>
          <a:stretch/>
        </p:blipFill>
        <p:spPr>
          <a:xfrm>
            <a:off x="6362749" y="2437988"/>
            <a:ext cx="914401" cy="94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20a10044b7b_0_113"/>
          <p:cNvSpPr/>
          <p:nvPr/>
        </p:nvSpPr>
        <p:spPr>
          <a:xfrm>
            <a:off x="1755196" y="2317629"/>
            <a:ext cx="1457700" cy="1533600"/>
          </a:xfrm>
          <a:prstGeom prst="ellipse">
            <a:avLst/>
          </a:prstGeom>
          <a:solidFill>
            <a:srgbClr val="5FB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20a10044b7b_0_113"/>
          <p:cNvSpPr/>
          <p:nvPr/>
        </p:nvSpPr>
        <p:spPr>
          <a:xfrm>
            <a:off x="598189" y="2899369"/>
            <a:ext cx="929100" cy="975600"/>
          </a:xfrm>
          <a:prstGeom prst="ellipse">
            <a:avLst/>
          </a:prstGeom>
          <a:solidFill>
            <a:srgbClr val="5FB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20a10044b7b_0_113"/>
          <p:cNvSpPr txBox="1"/>
          <p:nvPr/>
        </p:nvSpPr>
        <p:spPr>
          <a:xfrm>
            <a:off x="620610" y="3181174"/>
            <a:ext cx="884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AFAFA"/>
                </a:solidFill>
                <a:latin typeface="Open Sans"/>
                <a:ea typeface="Open Sans"/>
                <a:cs typeface="Open Sans"/>
                <a:sym typeface="Open Sans"/>
              </a:rPr>
              <a:t>8.2M</a:t>
            </a:r>
            <a:endParaRPr b="1" sz="1500">
              <a:solidFill>
                <a:srgbClr val="FAFAFA"/>
              </a:solidFill>
              <a:latin typeface="Open Sans"/>
              <a:ea typeface="Open Sans"/>
              <a:cs typeface="Open Sans"/>
              <a:sym typeface="Open Sans"/>
            </a:endParaRPr>
          </a:p>
        </p:txBody>
      </p:sp>
      <p:sp>
        <p:nvSpPr>
          <p:cNvPr id="734" name="Google Shape;734;g20a10044b7b_0_113"/>
          <p:cNvSpPr txBox="1"/>
          <p:nvPr/>
        </p:nvSpPr>
        <p:spPr>
          <a:xfrm>
            <a:off x="2019567" y="2943943"/>
            <a:ext cx="929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AFAFA"/>
                </a:solidFill>
                <a:latin typeface="Open Sans"/>
                <a:ea typeface="Open Sans"/>
                <a:cs typeface="Open Sans"/>
                <a:sym typeface="Open Sans"/>
              </a:rPr>
              <a:t>37M</a:t>
            </a:r>
            <a:endParaRPr b="1" sz="1600">
              <a:solidFill>
                <a:srgbClr val="FAFAFA"/>
              </a:solidFill>
              <a:latin typeface="Open Sans"/>
              <a:ea typeface="Open Sans"/>
              <a:cs typeface="Open Sans"/>
              <a:sym typeface="Open Sans"/>
            </a:endParaRPr>
          </a:p>
        </p:txBody>
      </p:sp>
      <p:sp>
        <p:nvSpPr>
          <p:cNvPr id="735" name="Google Shape;735;g20a10044b7b_0_113"/>
          <p:cNvSpPr txBox="1"/>
          <p:nvPr/>
        </p:nvSpPr>
        <p:spPr>
          <a:xfrm>
            <a:off x="609600" y="1143225"/>
            <a:ext cx="2806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Open Sans"/>
                <a:ea typeface="Open Sans"/>
                <a:cs typeface="Open Sans"/>
                <a:sym typeface="Open Sans"/>
              </a:rPr>
              <a:t>CUDA Downloads</a:t>
            </a:r>
            <a:endParaRPr b="1" sz="1500">
              <a:latin typeface="Open Sans"/>
              <a:ea typeface="Open Sans"/>
              <a:cs typeface="Open Sans"/>
              <a:sym typeface="Open Sans"/>
            </a:endParaRPr>
          </a:p>
        </p:txBody>
      </p:sp>
      <p:sp>
        <p:nvSpPr>
          <p:cNvPr id="736" name="Google Shape;736;g20a10044b7b_0_113"/>
          <p:cNvSpPr txBox="1"/>
          <p:nvPr/>
        </p:nvSpPr>
        <p:spPr>
          <a:xfrm>
            <a:off x="473238" y="3878816"/>
            <a:ext cx="117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2019</a:t>
            </a:r>
            <a:endParaRPr b="1">
              <a:latin typeface="Open Sans"/>
              <a:ea typeface="Open Sans"/>
              <a:cs typeface="Open Sans"/>
              <a:sym typeface="Open Sans"/>
            </a:endParaRPr>
          </a:p>
        </p:txBody>
      </p:sp>
      <p:sp>
        <p:nvSpPr>
          <p:cNvPr id="737" name="Google Shape;737;g20a10044b7b_0_113"/>
          <p:cNvSpPr txBox="1"/>
          <p:nvPr/>
        </p:nvSpPr>
        <p:spPr>
          <a:xfrm>
            <a:off x="1852226" y="3878816"/>
            <a:ext cx="117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2023</a:t>
            </a:r>
            <a:endParaRPr b="1">
              <a:latin typeface="Open Sans"/>
              <a:ea typeface="Open Sans"/>
              <a:cs typeface="Open Sans"/>
              <a:sym typeface="Open Sans"/>
            </a:endParaRPr>
          </a:p>
        </p:txBody>
      </p:sp>
      <p:sp>
        <p:nvSpPr>
          <p:cNvPr id="738" name="Google Shape;738;g20a10044b7b_0_113"/>
          <p:cNvSpPr txBox="1"/>
          <p:nvPr/>
        </p:nvSpPr>
        <p:spPr>
          <a:xfrm>
            <a:off x="3212361" y="3052589"/>
            <a:ext cx="108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0000"/>
                </a:solidFill>
                <a:latin typeface="Open Sans"/>
                <a:ea typeface="Open Sans"/>
                <a:cs typeface="Open Sans"/>
                <a:sym typeface="Open Sans"/>
              </a:rPr>
              <a:t>4.5X</a:t>
            </a:r>
            <a:endParaRPr b="1" sz="2000">
              <a:solidFill>
                <a:srgbClr val="FF0000"/>
              </a:solidFill>
              <a:latin typeface="Open Sans"/>
              <a:ea typeface="Open Sans"/>
              <a:cs typeface="Open Sans"/>
              <a:sym typeface="Open Sans"/>
            </a:endParaRPr>
          </a:p>
        </p:txBody>
      </p:sp>
      <p:sp>
        <p:nvSpPr>
          <p:cNvPr id="739" name="Google Shape;739;g20a10044b7b_0_113"/>
          <p:cNvSpPr txBox="1"/>
          <p:nvPr/>
        </p:nvSpPr>
        <p:spPr>
          <a:xfrm>
            <a:off x="5024249" y="1143225"/>
            <a:ext cx="284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Open Sans"/>
                <a:ea typeface="Open Sans"/>
                <a:cs typeface="Open Sans"/>
                <a:sym typeface="Open Sans"/>
              </a:rPr>
              <a:t>No. of Developers</a:t>
            </a:r>
            <a:endParaRPr b="1" sz="1500">
              <a:latin typeface="Open Sans"/>
              <a:ea typeface="Open Sans"/>
              <a:cs typeface="Open Sans"/>
              <a:sym typeface="Open Sans"/>
            </a:endParaRPr>
          </a:p>
        </p:txBody>
      </p:sp>
      <p:sp>
        <p:nvSpPr>
          <p:cNvPr id="740" name="Google Shape;740;g20a10044b7b_0_113"/>
          <p:cNvSpPr txBox="1"/>
          <p:nvPr/>
        </p:nvSpPr>
        <p:spPr>
          <a:xfrm>
            <a:off x="4773258" y="3793858"/>
            <a:ext cx="125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2019</a:t>
            </a:r>
            <a:endParaRPr b="1">
              <a:latin typeface="Open Sans"/>
              <a:ea typeface="Open Sans"/>
              <a:cs typeface="Open Sans"/>
              <a:sym typeface="Open Sans"/>
            </a:endParaRPr>
          </a:p>
        </p:txBody>
      </p:sp>
      <p:sp>
        <p:nvSpPr>
          <p:cNvPr id="741" name="Google Shape;741;g20a10044b7b_0_113"/>
          <p:cNvSpPr txBox="1"/>
          <p:nvPr/>
        </p:nvSpPr>
        <p:spPr>
          <a:xfrm>
            <a:off x="6241241" y="3793858"/>
            <a:ext cx="125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2023</a:t>
            </a:r>
            <a:endParaRPr b="1">
              <a:latin typeface="Open Sans"/>
              <a:ea typeface="Open Sans"/>
              <a:cs typeface="Open Sans"/>
              <a:sym typeface="Open Sans"/>
            </a:endParaRPr>
          </a:p>
        </p:txBody>
      </p:sp>
      <p:sp>
        <p:nvSpPr>
          <p:cNvPr id="742" name="Google Shape;742;g20a10044b7b_0_113"/>
          <p:cNvSpPr txBox="1"/>
          <p:nvPr/>
        </p:nvSpPr>
        <p:spPr>
          <a:xfrm>
            <a:off x="7803116" y="2936423"/>
            <a:ext cx="115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0000"/>
                </a:solidFill>
                <a:latin typeface="Open Sans"/>
                <a:ea typeface="Open Sans"/>
                <a:cs typeface="Open Sans"/>
                <a:sym typeface="Open Sans"/>
              </a:rPr>
              <a:t>3.5X</a:t>
            </a:r>
            <a:endParaRPr b="1" sz="2000">
              <a:solidFill>
                <a:srgbClr val="FF0000"/>
              </a:solidFill>
              <a:latin typeface="Open Sans"/>
              <a:ea typeface="Open Sans"/>
              <a:cs typeface="Open Sans"/>
              <a:sym typeface="Open Sans"/>
            </a:endParaRPr>
          </a:p>
        </p:txBody>
      </p:sp>
      <p:sp>
        <p:nvSpPr>
          <p:cNvPr id="743" name="Google Shape;743;g20a10044b7b_0_113"/>
          <p:cNvSpPr/>
          <p:nvPr/>
        </p:nvSpPr>
        <p:spPr>
          <a:xfrm>
            <a:off x="6291803" y="2168601"/>
            <a:ext cx="1552200" cy="1632900"/>
          </a:xfrm>
          <a:prstGeom prst="ellipse">
            <a:avLst/>
          </a:prstGeom>
          <a:solidFill>
            <a:srgbClr val="5FB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20a10044b7b_0_113"/>
          <p:cNvSpPr/>
          <p:nvPr/>
        </p:nvSpPr>
        <p:spPr>
          <a:xfrm>
            <a:off x="5060126" y="2787891"/>
            <a:ext cx="989100" cy="1038300"/>
          </a:xfrm>
          <a:prstGeom prst="ellipse">
            <a:avLst/>
          </a:prstGeom>
          <a:solidFill>
            <a:srgbClr val="5FB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20a10044b7b_0_113"/>
          <p:cNvSpPr txBox="1"/>
          <p:nvPr/>
        </p:nvSpPr>
        <p:spPr>
          <a:xfrm>
            <a:off x="5083995" y="3082969"/>
            <a:ext cx="941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AFAFA"/>
                </a:solidFill>
                <a:latin typeface="Open Sans"/>
                <a:ea typeface="Open Sans"/>
                <a:cs typeface="Open Sans"/>
                <a:sym typeface="Open Sans"/>
              </a:rPr>
              <a:t>1M</a:t>
            </a:r>
            <a:endParaRPr b="1" sz="1500">
              <a:solidFill>
                <a:srgbClr val="FAFAFA"/>
              </a:solidFill>
              <a:latin typeface="Open Sans"/>
              <a:ea typeface="Open Sans"/>
              <a:cs typeface="Open Sans"/>
              <a:sym typeface="Open Sans"/>
            </a:endParaRPr>
          </a:p>
        </p:txBody>
      </p:sp>
      <p:sp>
        <p:nvSpPr>
          <p:cNvPr id="746" name="Google Shape;746;g20a10044b7b_0_113"/>
          <p:cNvSpPr txBox="1"/>
          <p:nvPr/>
        </p:nvSpPr>
        <p:spPr>
          <a:xfrm>
            <a:off x="6573237" y="2825506"/>
            <a:ext cx="989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AFAFA"/>
                </a:solidFill>
                <a:latin typeface="Open Sans"/>
                <a:ea typeface="Open Sans"/>
                <a:cs typeface="Open Sans"/>
                <a:sym typeface="Open Sans"/>
              </a:rPr>
              <a:t>3.5M</a:t>
            </a:r>
            <a:endParaRPr b="1" sz="1600">
              <a:solidFill>
                <a:srgbClr val="FAFAFA"/>
              </a:solidFill>
              <a:latin typeface="Open Sans"/>
              <a:ea typeface="Open Sans"/>
              <a:cs typeface="Open Sans"/>
              <a:sym typeface="Open Sans"/>
            </a:endParaRPr>
          </a:p>
        </p:txBody>
      </p:sp>
      <p:sp>
        <p:nvSpPr>
          <p:cNvPr id="747" name="Google Shape;747;g20a10044b7b_0_113"/>
          <p:cNvSpPr txBox="1"/>
          <p:nvPr>
            <p:ph type="title"/>
          </p:nvPr>
        </p:nvSpPr>
        <p:spPr>
          <a:xfrm flipH="1">
            <a:off x="491500" y="341200"/>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Strong Developer Network</a:t>
            </a:r>
            <a:endParaRPr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20a10044b7b_0_141"/>
          <p:cNvSpPr txBox="1"/>
          <p:nvPr/>
        </p:nvSpPr>
        <p:spPr>
          <a:xfrm>
            <a:off x="377325" y="1176475"/>
            <a:ext cx="8766600" cy="30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“We like the looks of the MI300 [AMD hardware] and the roadmap, but the </a:t>
            </a:r>
            <a:r>
              <a:rPr b="1" lang="en" sz="1800">
                <a:solidFill>
                  <a:srgbClr val="5FBB00"/>
                </a:solidFill>
                <a:latin typeface="Open Sans"/>
                <a:ea typeface="Open Sans"/>
                <a:cs typeface="Open Sans"/>
                <a:sym typeface="Open Sans"/>
              </a:rPr>
              <a:t>software ecosystem [AMD] is still a problem</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Tease (Lenovo’s vice president of HPC and AI, tell)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a:t>
            </a:r>
            <a:r>
              <a:rPr b="1" lang="en" sz="1800">
                <a:solidFill>
                  <a:srgbClr val="5FBB00"/>
                </a:solidFill>
                <a:latin typeface="Open Sans"/>
                <a:ea typeface="Open Sans"/>
                <a:cs typeface="Open Sans"/>
                <a:sym typeface="Open Sans"/>
              </a:rPr>
              <a:t>[Developing software] takes much longer </a:t>
            </a:r>
            <a:r>
              <a:rPr lang="en" sz="1800">
                <a:solidFill>
                  <a:schemeClr val="dk1"/>
                </a:solidFill>
                <a:latin typeface="Open Sans"/>
                <a:ea typeface="Open Sans"/>
                <a:cs typeface="Open Sans"/>
                <a:sym typeface="Open Sans"/>
              </a:rPr>
              <a:t>than most people would realize. And I think they [AMD] had several experiences, which were </a:t>
            </a:r>
            <a:r>
              <a:rPr b="1" lang="en" sz="1800">
                <a:solidFill>
                  <a:srgbClr val="5FBB00"/>
                </a:solidFill>
                <a:latin typeface="Open Sans"/>
                <a:ea typeface="Open Sans"/>
                <a:cs typeface="Open Sans"/>
                <a:sym typeface="Open Sans"/>
              </a:rPr>
              <a:t>understaffed, underfinanced.</a:t>
            </a:r>
            <a:r>
              <a:rPr lang="en" sz="1800">
                <a:solidFill>
                  <a:schemeClr val="dk1"/>
                </a:solidFill>
                <a:latin typeface="Open Sans"/>
                <a:ea typeface="Open Sans"/>
                <a:cs typeface="Open Sans"/>
                <a:sym typeface="Open Sans"/>
              </a:rPr>
              <a:t> …So they are</a:t>
            </a:r>
            <a:r>
              <a:rPr b="1" lang="en" sz="1800">
                <a:solidFill>
                  <a:srgbClr val="5FBB00"/>
                </a:solidFill>
                <a:latin typeface="Open Sans"/>
                <a:ea typeface="Open Sans"/>
                <a:cs typeface="Open Sans"/>
                <a:sym typeface="Open Sans"/>
              </a:rPr>
              <a:t> not there yet</a:t>
            </a:r>
            <a:r>
              <a:rPr lang="en" sz="1800">
                <a:solidFill>
                  <a:schemeClr val="dk1"/>
                </a:solidFill>
                <a:latin typeface="Open Sans"/>
                <a:ea typeface="Open Sans"/>
                <a:cs typeface="Open Sans"/>
                <a:sym typeface="Open Sans"/>
              </a:rPr>
              <a:t>, but they're getting much closer to having the stack, which makes sense.”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Former Head of AI Developer Relations at Nvidia</a:t>
            </a:r>
            <a:endParaRPr sz="1800">
              <a:solidFill>
                <a:schemeClr val="dk1"/>
              </a:solidFill>
              <a:latin typeface="Open Sans"/>
              <a:ea typeface="Open Sans"/>
              <a:cs typeface="Open Sans"/>
              <a:sym typeface="Open Sans"/>
            </a:endParaRPr>
          </a:p>
        </p:txBody>
      </p:sp>
      <p:sp>
        <p:nvSpPr>
          <p:cNvPr id="753" name="Google Shape;753;g20a10044b7b_0_141"/>
          <p:cNvSpPr txBox="1"/>
          <p:nvPr>
            <p:ph type="title"/>
          </p:nvPr>
        </p:nvSpPr>
        <p:spPr>
          <a:xfrm flipH="1">
            <a:off x="186600" y="341200"/>
            <a:ext cx="88812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Nvidia software ecosystem ahead of AMD</a:t>
            </a:r>
            <a:endParaRPr u="sng"/>
          </a:p>
          <a:p>
            <a:pPr indent="0" lvl="0" marL="0" rtl="0" algn="l">
              <a:lnSpc>
                <a:spcPct val="100000"/>
              </a:lnSpc>
              <a:spcBef>
                <a:spcPts val="0"/>
              </a:spcBef>
              <a:spcAft>
                <a:spcPts val="0"/>
              </a:spcAft>
              <a:buSzPts val="1100"/>
              <a:buNone/>
            </a:pPr>
            <a:r>
              <a:t/>
            </a:r>
            <a:endParaRPr u="sng"/>
          </a:p>
          <a:p>
            <a:pPr indent="0" lvl="0" marL="0" rtl="0" algn="l">
              <a:lnSpc>
                <a:spcPct val="100000"/>
              </a:lnSpc>
              <a:spcBef>
                <a:spcPts val="0"/>
              </a:spcBef>
              <a:spcAft>
                <a:spcPts val="0"/>
              </a:spcAft>
              <a:buSzPts val="1100"/>
              <a:buNone/>
            </a:pPr>
            <a:r>
              <a:t/>
            </a:r>
            <a:endParaRPr u="sng"/>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22e68b77861_3_54"/>
          <p:cNvSpPr txBox="1"/>
          <p:nvPr/>
        </p:nvSpPr>
        <p:spPr>
          <a:xfrm>
            <a:off x="926195" y="1498200"/>
            <a:ext cx="146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rgbClr val="5FBB00"/>
                </a:solidFill>
                <a:latin typeface="Open Sans"/>
                <a:ea typeface="Open Sans"/>
                <a:cs typeface="Open Sans"/>
                <a:sym typeface="Open Sans"/>
              </a:rPr>
              <a:t>Lower cost</a:t>
            </a:r>
            <a:endParaRPr b="1" u="sng">
              <a:solidFill>
                <a:srgbClr val="5FBB00"/>
              </a:solidFill>
              <a:latin typeface="Open Sans"/>
              <a:ea typeface="Open Sans"/>
              <a:cs typeface="Open Sans"/>
              <a:sym typeface="Open Sans"/>
            </a:endParaRPr>
          </a:p>
        </p:txBody>
      </p:sp>
      <p:pic>
        <p:nvPicPr>
          <p:cNvPr id="759" name="Google Shape;759;g22e68b77861_3_54" title="Chart"/>
          <p:cNvPicPr preferRelativeResize="0"/>
          <p:nvPr/>
        </p:nvPicPr>
        <p:blipFill>
          <a:blip r:embed="rId3">
            <a:alphaModFix/>
          </a:blip>
          <a:stretch>
            <a:fillRect/>
          </a:stretch>
        </p:blipFill>
        <p:spPr>
          <a:xfrm>
            <a:off x="60000" y="1831287"/>
            <a:ext cx="3201626" cy="2411463"/>
          </a:xfrm>
          <a:prstGeom prst="rect">
            <a:avLst/>
          </a:prstGeom>
          <a:noFill/>
          <a:ln>
            <a:noFill/>
          </a:ln>
        </p:spPr>
      </p:pic>
      <p:pic>
        <p:nvPicPr>
          <p:cNvPr id="760" name="Google Shape;760;g22e68b77861_3_54" title="Chart"/>
          <p:cNvPicPr preferRelativeResize="0"/>
          <p:nvPr/>
        </p:nvPicPr>
        <p:blipFill>
          <a:blip r:embed="rId4">
            <a:alphaModFix/>
          </a:blip>
          <a:stretch>
            <a:fillRect/>
          </a:stretch>
        </p:blipFill>
        <p:spPr>
          <a:xfrm>
            <a:off x="6287100" y="1988775"/>
            <a:ext cx="2799951" cy="2194400"/>
          </a:xfrm>
          <a:prstGeom prst="rect">
            <a:avLst/>
          </a:prstGeom>
          <a:noFill/>
          <a:ln>
            <a:noFill/>
          </a:ln>
        </p:spPr>
      </p:pic>
      <p:sp>
        <p:nvSpPr>
          <p:cNvPr id="761" name="Google Shape;761;g22e68b77861_3_54"/>
          <p:cNvSpPr txBox="1"/>
          <p:nvPr/>
        </p:nvSpPr>
        <p:spPr>
          <a:xfrm>
            <a:off x="6510039" y="1498200"/>
            <a:ext cx="24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rgbClr val="5FBB00"/>
                </a:solidFill>
                <a:latin typeface="Open Sans"/>
                <a:ea typeface="Open Sans"/>
                <a:cs typeface="Open Sans"/>
                <a:sym typeface="Open Sans"/>
              </a:rPr>
              <a:t>Number of racks</a:t>
            </a:r>
            <a:endParaRPr b="1" u="sng">
              <a:solidFill>
                <a:srgbClr val="5FBB00"/>
              </a:solidFill>
              <a:latin typeface="Open Sans"/>
              <a:ea typeface="Open Sans"/>
              <a:cs typeface="Open Sans"/>
              <a:sym typeface="Open Sans"/>
            </a:endParaRPr>
          </a:p>
        </p:txBody>
      </p:sp>
      <p:sp>
        <p:nvSpPr>
          <p:cNvPr id="762" name="Google Shape;762;g22e68b77861_3_54"/>
          <p:cNvSpPr txBox="1"/>
          <p:nvPr/>
        </p:nvSpPr>
        <p:spPr>
          <a:xfrm>
            <a:off x="1968778" y="3247075"/>
            <a:ext cx="10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5FBB00"/>
                </a:solidFill>
                <a:latin typeface="Open Sans"/>
                <a:ea typeface="Open Sans"/>
                <a:cs typeface="Open Sans"/>
                <a:sym typeface="Open Sans"/>
              </a:rPr>
              <a:t>1/10</a:t>
            </a:r>
            <a:r>
              <a:rPr b="1" lang="en">
                <a:solidFill>
                  <a:srgbClr val="5FBB00"/>
                </a:solidFill>
                <a:latin typeface="Open Sans"/>
                <a:ea typeface="Open Sans"/>
                <a:cs typeface="Open Sans"/>
                <a:sym typeface="Open Sans"/>
              </a:rPr>
              <a:t> </a:t>
            </a:r>
            <a:r>
              <a:rPr b="1" lang="en">
                <a:solidFill>
                  <a:srgbClr val="5FBB00"/>
                </a:solidFill>
                <a:latin typeface="Open Sans"/>
                <a:ea typeface="Open Sans"/>
                <a:cs typeface="Open Sans"/>
                <a:sym typeface="Open Sans"/>
              </a:rPr>
              <a:t>cost</a:t>
            </a:r>
            <a:endParaRPr b="1">
              <a:solidFill>
                <a:srgbClr val="5FBB00"/>
              </a:solidFill>
              <a:latin typeface="Open Sans"/>
              <a:ea typeface="Open Sans"/>
              <a:cs typeface="Open Sans"/>
              <a:sym typeface="Open Sans"/>
            </a:endParaRPr>
          </a:p>
        </p:txBody>
      </p:sp>
      <p:sp>
        <p:nvSpPr>
          <p:cNvPr id="763" name="Google Shape;763;g22e68b77861_3_54"/>
          <p:cNvSpPr txBox="1"/>
          <p:nvPr/>
        </p:nvSpPr>
        <p:spPr>
          <a:xfrm>
            <a:off x="7452650" y="3191500"/>
            <a:ext cx="169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BB00"/>
                </a:solidFill>
                <a:latin typeface="Open Sans"/>
                <a:ea typeface="Open Sans"/>
                <a:cs typeface="Open Sans"/>
                <a:sym typeface="Open Sans"/>
              </a:rPr>
              <a:t>1/25 racks</a:t>
            </a:r>
            <a:endParaRPr b="1">
              <a:solidFill>
                <a:srgbClr val="5FBB00"/>
              </a:solidFill>
              <a:latin typeface="Open Sans"/>
              <a:ea typeface="Open Sans"/>
              <a:cs typeface="Open Sans"/>
              <a:sym typeface="Open Sans"/>
            </a:endParaRPr>
          </a:p>
        </p:txBody>
      </p:sp>
      <p:pic>
        <p:nvPicPr>
          <p:cNvPr id="764" name="Google Shape;764;g22e68b77861_3_54" title="Chart"/>
          <p:cNvPicPr preferRelativeResize="0"/>
          <p:nvPr/>
        </p:nvPicPr>
        <p:blipFill>
          <a:blip r:embed="rId5">
            <a:alphaModFix/>
          </a:blip>
          <a:stretch>
            <a:fillRect/>
          </a:stretch>
        </p:blipFill>
        <p:spPr>
          <a:xfrm>
            <a:off x="3282750" y="1795850"/>
            <a:ext cx="3080550" cy="2446901"/>
          </a:xfrm>
          <a:prstGeom prst="rect">
            <a:avLst/>
          </a:prstGeom>
          <a:noFill/>
          <a:ln>
            <a:noFill/>
          </a:ln>
        </p:spPr>
      </p:pic>
      <p:sp>
        <p:nvSpPr>
          <p:cNvPr id="765" name="Google Shape;765;g22e68b77861_3_54"/>
          <p:cNvSpPr txBox="1"/>
          <p:nvPr/>
        </p:nvSpPr>
        <p:spPr>
          <a:xfrm>
            <a:off x="3661911" y="1498200"/>
            <a:ext cx="232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rgbClr val="5FBB00"/>
                </a:solidFill>
                <a:latin typeface="Open Sans"/>
                <a:ea typeface="Open Sans"/>
                <a:cs typeface="Open Sans"/>
                <a:sym typeface="Open Sans"/>
              </a:rPr>
              <a:t>Power (Energy Uptake)</a:t>
            </a:r>
            <a:endParaRPr b="1" u="sng">
              <a:solidFill>
                <a:srgbClr val="5FBB00"/>
              </a:solidFill>
              <a:latin typeface="Open Sans"/>
              <a:ea typeface="Open Sans"/>
              <a:cs typeface="Open Sans"/>
              <a:sym typeface="Open Sans"/>
            </a:endParaRPr>
          </a:p>
        </p:txBody>
      </p:sp>
      <p:sp>
        <p:nvSpPr>
          <p:cNvPr id="766" name="Google Shape;766;g22e68b77861_3_54"/>
          <p:cNvSpPr txBox="1"/>
          <p:nvPr/>
        </p:nvSpPr>
        <p:spPr>
          <a:xfrm>
            <a:off x="4688706" y="3052292"/>
            <a:ext cx="158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5FBB00"/>
                </a:solidFill>
                <a:latin typeface="Open Sans"/>
                <a:ea typeface="Open Sans"/>
                <a:cs typeface="Open Sans"/>
                <a:sym typeface="Open Sans"/>
              </a:rPr>
              <a:t>1/20 power consumption</a:t>
            </a:r>
            <a:endParaRPr b="1">
              <a:solidFill>
                <a:srgbClr val="5FBB00"/>
              </a:solidFill>
              <a:latin typeface="Open Sans"/>
              <a:ea typeface="Open Sans"/>
              <a:cs typeface="Open Sans"/>
              <a:sym typeface="Open Sans"/>
            </a:endParaRPr>
          </a:p>
        </p:txBody>
      </p:sp>
      <p:sp>
        <p:nvSpPr>
          <p:cNvPr id="767" name="Google Shape;767;g22e68b77861_3_54"/>
          <p:cNvSpPr txBox="1"/>
          <p:nvPr>
            <p:ph type="title"/>
          </p:nvPr>
        </p:nvSpPr>
        <p:spPr>
          <a:xfrm flipH="1">
            <a:off x="236425" y="341225"/>
            <a:ext cx="91440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Greatest cost-efficiency for AI workloads</a:t>
            </a:r>
            <a:endParaRPr u="sng"/>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22e68b77861_3_78"/>
          <p:cNvSpPr txBox="1"/>
          <p:nvPr/>
        </p:nvSpPr>
        <p:spPr>
          <a:xfrm>
            <a:off x="363550" y="828275"/>
            <a:ext cx="72909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Major </a:t>
            </a:r>
            <a:r>
              <a:rPr b="1" lang="en" sz="1500">
                <a:solidFill>
                  <a:srgbClr val="5FBB00"/>
                </a:solidFill>
                <a:latin typeface="Open Sans"/>
                <a:ea typeface="Open Sans"/>
                <a:cs typeface="Open Sans"/>
                <a:sym typeface="Open Sans"/>
              </a:rPr>
              <a:t>faster speeds</a:t>
            </a:r>
            <a:r>
              <a:rPr lang="en" sz="1500">
                <a:latin typeface="Open Sans"/>
                <a:ea typeface="Open Sans"/>
                <a:cs typeface="Open Sans"/>
                <a:sym typeface="Open Sans"/>
              </a:rPr>
              <a:t> in data center GPU for </a:t>
            </a:r>
            <a:r>
              <a:rPr b="1" lang="en" sz="1500">
                <a:solidFill>
                  <a:srgbClr val="5FBB00"/>
                </a:solidFill>
                <a:latin typeface="Open Sans"/>
                <a:ea typeface="Open Sans"/>
                <a:cs typeface="Open Sans"/>
                <a:sym typeface="Open Sans"/>
              </a:rPr>
              <a:t>AI workloads</a:t>
            </a:r>
            <a:endParaRPr b="1" sz="1500">
              <a:solidFill>
                <a:srgbClr val="5FBB00"/>
              </a:solidFill>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solidFill>
                  <a:schemeClr val="dk1"/>
                </a:solidFill>
                <a:latin typeface="Open Sans"/>
                <a:ea typeface="Open Sans"/>
                <a:cs typeface="Open Sans"/>
                <a:sym typeface="Open Sans"/>
              </a:rPr>
              <a:t>Revenue from</a:t>
            </a:r>
            <a:r>
              <a:rPr b="1" lang="en" sz="1500">
                <a:solidFill>
                  <a:srgbClr val="92D050"/>
                </a:solidFill>
                <a:latin typeface="Open Sans"/>
                <a:ea typeface="Open Sans"/>
                <a:cs typeface="Open Sans"/>
                <a:sym typeface="Open Sans"/>
              </a:rPr>
              <a:t> </a:t>
            </a:r>
            <a:r>
              <a:rPr b="1" lang="en" sz="1500">
                <a:solidFill>
                  <a:srgbClr val="5FBB00"/>
                </a:solidFill>
                <a:latin typeface="Open Sans"/>
                <a:ea typeface="Open Sans"/>
                <a:cs typeface="Open Sans"/>
                <a:sym typeface="Open Sans"/>
              </a:rPr>
              <a:t>new H100 GPU</a:t>
            </a:r>
            <a:r>
              <a:rPr b="1" lang="en" sz="1500">
                <a:solidFill>
                  <a:srgbClr val="92D050"/>
                </a:solidFill>
                <a:latin typeface="Open Sans"/>
                <a:ea typeface="Open Sans"/>
                <a:cs typeface="Open Sans"/>
                <a:sym typeface="Open Sans"/>
              </a:rPr>
              <a:t> </a:t>
            </a:r>
            <a:r>
              <a:rPr lang="en" sz="1500">
                <a:solidFill>
                  <a:schemeClr val="dk1"/>
                </a:solidFill>
                <a:latin typeface="Open Sans"/>
                <a:ea typeface="Open Sans"/>
                <a:cs typeface="Open Sans"/>
                <a:sym typeface="Open Sans"/>
              </a:rPr>
              <a:t>is</a:t>
            </a:r>
            <a:r>
              <a:rPr b="1" lang="en" sz="1500">
                <a:solidFill>
                  <a:schemeClr val="dk1"/>
                </a:solidFill>
                <a:latin typeface="Open Sans"/>
                <a:ea typeface="Open Sans"/>
                <a:cs typeface="Open Sans"/>
                <a:sym typeface="Open Sans"/>
              </a:rPr>
              <a:t> </a:t>
            </a:r>
            <a:r>
              <a:rPr lang="en" sz="1500">
                <a:solidFill>
                  <a:schemeClr val="dk1"/>
                </a:solidFill>
                <a:latin typeface="Open Sans"/>
                <a:ea typeface="Open Sans"/>
                <a:cs typeface="Open Sans"/>
                <a:sym typeface="Open Sans"/>
              </a:rPr>
              <a:t>already</a:t>
            </a:r>
            <a:r>
              <a:rPr b="1" lang="en" sz="1500">
                <a:solidFill>
                  <a:schemeClr val="dk1"/>
                </a:solidFill>
                <a:latin typeface="Open Sans"/>
                <a:ea typeface="Open Sans"/>
                <a:cs typeface="Open Sans"/>
                <a:sym typeface="Open Sans"/>
              </a:rPr>
              <a:t> </a:t>
            </a:r>
            <a:r>
              <a:rPr b="1" lang="en" sz="1500">
                <a:solidFill>
                  <a:srgbClr val="5FBB00"/>
                </a:solidFill>
                <a:latin typeface="Open Sans"/>
                <a:ea typeface="Open Sans"/>
                <a:cs typeface="Open Sans"/>
                <a:sym typeface="Open Sans"/>
              </a:rPr>
              <a:t>higher</a:t>
            </a:r>
            <a:r>
              <a:rPr b="1" lang="en" sz="1500">
                <a:solidFill>
                  <a:srgbClr val="92D050"/>
                </a:solidFill>
                <a:latin typeface="Open Sans"/>
                <a:ea typeface="Open Sans"/>
                <a:cs typeface="Open Sans"/>
                <a:sym typeface="Open Sans"/>
              </a:rPr>
              <a:t> </a:t>
            </a:r>
            <a:r>
              <a:rPr lang="en" sz="1500">
                <a:solidFill>
                  <a:schemeClr val="dk1"/>
                </a:solidFill>
                <a:latin typeface="Open Sans"/>
                <a:ea typeface="Open Sans"/>
                <a:cs typeface="Open Sans"/>
                <a:sym typeface="Open Sans"/>
              </a:rPr>
              <a:t>than prior models</a:t>
            </a:r>
            <a:endParaRPr sz="1500">
              <a:solidFill>
                <a:schemeClr val="dk1"/>
              </a:solidFill>
              <a:latin typeface="Open Sans"/>
              <a:ea typeface="Open Sans"/>
              <a:cs typeface="Open Sans"/>
              <a:sym typeface="Open Sans"/>
            </a:endParaRPr>
          </a:p>
        </p:txBody>
      </p:sp>
      <p:sp>
        <p:nvSpPr>
          <p:cNvPr id="773" name="Google Shape;773;g22e68b77861_3_78"/>
          <p:cNvSpPr txBox="1"/>
          <p:nvPr>
            <p:ph type="title"/>
          </p:nvPr>
        </p:nvSpPr>
        <p:spPr>
          <a:xfrm flipH="1">
            <a:off x="4916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Nvidia to remain leader in data centre</a:t>
            </a:r>
            <a:endParaRPr u="sng"/>
          </a:p>
        </p:txBody>
      </p:sp>
      <p:pic>
        <p:nvPicPr>
          <p:cNvPr id="774" name="Google Shape;774;g22e68b77861_3_78" title="Chart"/>
          <p:cNvPicPr preferRelativeResize="0"/>
          <p:nvPr/>
        </p:nvPicPr>
        <p:blipFill rotWithShape="1">
          <a:blip r:embed="rId3">
            <a:alphaModFix/>
          </a:blip>
          <a:srcRect b="0" l="0" r="0" t="10809"/>
          <a:stretch/>
        </p:blipFill>
        <p:spPr>
          <a:xfrm>
            <a:off x="381000" y="1991399"/>
            <a:ext cx="2278924" cy="3004250"/>
          </a:xfrm>
          <a:prstGeom prst="rect">
            <a:avLst/>
          </a:prstGeom>
          <a:noFill/>
          <a:ln>
            <a:noFill/>
          </a:ln>
        </p:spPr>
      </p:pic>
      <p:pic>
        <p:nvPicPr>
          <p:cNvPr id="775" name="Google Shape;775;g22e68b77861_3_78" title="Chart"/>
          <p:cNvPicPr preferRelativeResize="0"/>
          <p:nvPr/>
        </p:nvPicPr>
        <p:blipFill rotWithShape="1">
          <a:blip r:embed="rId4">
            <a:alphaModFix/>
          </a:blip>
          <a:srcRect b="0" l="0" r="0" t="13352"/>
          <a:stretch/>
        </p:blipFill>
        <p:spPr>
          <a:xfrm>
            <a:off x="3159438" y="2107250"/>
            <a:ext cx="2278949" cy="2914649"/>
          </a:xfrm>
          <a:prstGeom prst="rect">
            <a:avLst/>
          </a:prstGeom>
          <a:noFill/>
          <a:ln>
            <a:noFill/>
          </a:ln>
        </p:spPr>
      </p:pic>
      <p:pic>
        <p:nvPicPr>
          <p:cNvPr id="776" name="Google Shape;776;g22e68b77861_3_78" title="Chart"/>
          <p:cNvPicPr preferRelativeResize="0"/>
          <p:nvPr/>
        </p:nvPicPr>
        <p:blipFill rotWithShape="1">
          <a:blip r:embed="rId5">
            <a:alphaModFix/>
          </a:blip>
          <a:srcRect b="0" l="0" r="0" t="14915"/>
          <a:stretch/>
        </p:blipFill>
        <p:spPr>
          <a:xfrm>
            <a:off x="6103075" y="2131275"/>
            <a:ext cx="2278924" cy="2862100"/>
          </a:xfrm>
          <a:prstGeom prst="rect">
            <a:avLst/>
          </a:prstGeom>
          <a:noFill/>
          <a:ln>
            <a:noFill/>
          </a:ln>
        </p:spPr>
      </p:pic>
      <p:sp>
        <p:nvSpPr>
          <p:cNvPr id="777" name="Google Shape;777;g22e68b77861_3_78"/>
          <p:cNvSpPr txBox="1"/>
          <p:nvPr/>
        </p:nvSpPr>
        <p:spPr>
          <a:xfrm>
            <a:off x="708511" y="1893339"/>
            <a:ext cx="108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5FBB00"/>
                </a:solidFill>
                <a:latin typeface="Open Sans"/>
                <a:ea typeface="Open Sans"/>
                <a:cs typeface="Open Sans"/>
                <a:sym typeface="Open Sans"/>
              </a:rPr>
              <a:t>3X</a:t>
            </a:r>
            <a:endParaRPr b="1" sz="2000">
              <a:solidFill>
                <a:srgbClr val="5FBB00"/>
              </a:solidFill>
              <a:latin typeface="Open Sans"/>
              <a:ea typeface="Open Sans"/>
              <a:cs typeface="Open Sans"/>
              <a:sym typeface="Open Sans"/>
            </a:endParaRPr>
          </a:p>
        </p:txBody>
      </p:sp>
      <p:sp>
        <p:nvSpPr>
          <p:cNvPr id="778" name="Google Shape;778;g22e68b77861_3_78"/>
          <p:cNvSpPr txBox="1"/>
          <p:nvPr/>
        </p:nvSpPr>
        <p:spPr>
          <a:xfrm>
            <a:off x="3534773" y="1869314"/>
            <a:ext cx="108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5FBB00"/>
                </a:solidFill>
                <a:latin typeface="Open Sans"/>
                <a:ea typeface="Open Sans"/>
                <a:cs typeface="Open Sans"/>
                <a:sym typeface="Open Sans"/>
              </a:rPr>
              <a:t>20</a:t>
            </a:r>
            <a:r>
              <a:rPr b="1" lang="en" sz="2000">
                <a:solidFill>
                  <a:srgbClr val="5FBB00"/>
                </a:solidFill>
                <a:latin typeface="Open Sans"/>
                <a:ea typeface="Open Sans"/>
                <a:cs typeface="Open Sans"/>
                <a:sym typeface="Open Sans"/>
              </a:rPr>
              <a:t>X</a:t>
            </a:r>
            <a:endParaRPr b="1" sz="2000">
              <a:solidFill>
                <a:srgbClr val="5FBB00"/>
              </a:solidFill>
              <a:latin typeface="Open Sans"/>
              <a:ea typeface="Open Sans"/>
              <a:cs typeface="Open Sans"/>
              <a:sym typeface="Open Sans"/>
            </a:endParaRPr>
          </a:p>
        </p:txBody>
      </p:sp>
      <p:sp>
        <p:nvSpPr>
          <p:cNvPr id="779" name="Google Shape;779;g22e68b77861_3_78"/>
          <p:cNvSpPr txBox="1"/>
          <p:nvPr/>
        </p:nvSpPr>
        <p:spPr>
          <a:xfrm>
            <a:off x="6473261" y="1893339"/>
            <a:ext cx="108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5FBB00"/>
                </a:solidFill>
                <a:latin typeface="Open Sans"/>
                <a:ea typeface="Open Sans"/>
                <a:cs typeface="Open Sans"/>
                <a:sym typeface="Open Sans"/>
              </a:rPr>
              <a:t>3X</a:t>
            </a:r>
            <a:endParaRPr b="1" sz="2000">
              <a:solidFill>
                <a:srgbClr val="5FBB00"/>
              </a:solidFill>
              <a:latin typeface="Open Sans"/>
              <a:ea typeface="Open Sans"/>
              <a:cs typeface="Open Sans"/>
              <a:sym typeface="Open Sans"/>
            </a:endParaRPr>
          </a:p>
        </p:txBody>
      </p:sp>
      <p:sp>
        <p:nvSpPr>
          <p:cNvPr id="780" name="Google Shape;780;g22e68b77861_3_78"/>
          <p:cNvSpPr txBox="1"/>
          <p:nvPr/>
        </p:nvSpPr>
        <p:spPr>
          <a:xfrm>
            <a:off x="1385761" y="1498789"/>
            <a:ext cx="108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u="sng">
                <a:latin typeface="Open Sans"/>
                <a:ea typeface="Open Sans"/>
                <a:cs typeface="Open Sans"/>
                <a:sym typeface="Open Sans"/>
              </a:rPr>
              <a:t>HPC</a:t>
            </a:r>
            <a:endParaRPr sz="2000" u="sng">
              <a:latin typeface="Open Sans"/>
              <a:ea typeface="Open Sans"/>
              <a:cs typeface="Open Sans"/>
              <a:sym typeface="Open Sans"/>
            </a:endParaRPr>
          </a:p>
        </p:txBody>
      </p:sp>
      <p:sp>
        <p:nvSpPr>
          <p:cNvPr id="781" name="Google Shape;781;g22e68b77861_3_78"/>
          <p:cNvSpPr txBox="1"/>
          <p:nvPr/>
        </p:nvSpPr>
        <p:spPr>
          <a:xfrm>
            <a:off x="3519514" y="1474775"/>
            <a:ext cx="212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u="sng">
                <a:latin typeface="Open Sans"/>
                <a:ea typeface="Open Sans"/>
                <a:cs typeface="Open Sans"/>
                <a:sym typeface="Open Sans"/>
              </a:rPr>
              <a:t>AI Inferencing</a:t>
            </a:r>
            <a:endParaRPr sz="2000" u="sng">
              <a:latin typeface="Open Sans"/>
              <a:ea typeface="Open Sans"/>
              <a:cs typeface="Open Sans"/>
              <a:sym typeface="Open Sans"/>
            </a:endParaRPr>
          </a:p>
        </p:txBody>
      </p:sp>
      <p:sp>
        <p:nvSpPr>
          <p:cNvPr id="782" name="Google Shape;782;g22e68b77861_3_78"/>
          <p:cNvSpPr txBox="1"/>
          <p:nvPr/>
        </p:nvSpPr>
        <p:spPr>
          <a:xfrm>
            <a:off x="6632151" y="1498800"/>
            <a:ext cx="2016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u="sng">
                <a:latin typeface="Open Sans"/>
                <a:ea typeface="Open Sans"/>
                <a:cs typeface="Open Sans"/>
                <a:sym typeface="Open Sans"/>
              </a:rPr>
              <a:t>AI Training</a:t>
            </a:r>
            <a:endParaRPr sz="2000" u="sng">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g22e7ddf1407_1_31"/>
          <p:cNvPicPr preferRelativeResize="0"/>
          <p:nvPr/>
        </p:nvPicPr>
        <p:blipFill>
          <a:blip r:embed="rId3">
            <a:alphaModFix/>
          </a:blip>
          <a:stretch>
            <a:fillRect/>
          </a:stretch>
        </p:blipFill>
        <p:spPr>
          <a:xfrm>
            <a:off x="1390050" y="1308475"/>
            <a:ext cx="6364202" cy="3709700"/>
          </a:xfrm>
          <a:prstGeom prst="rect">
            <a:avLst/>
          </a:prstGeom>
          <a:noFill/>
          <a:ln>
            <a:noFill/>
          </a:ln>
        </p:spPr>
      </p:pic>
      <p:sp>
        <p:nvSpPr>
          <p:cNvPr id="788" name="Google Shape;788;g22e7ddf1407_1_31"/>
          <p:cNvSpPr txBox="1"/>
          <p:nvPr>
            <p:ph type="title"/>
          </p:nvPr>
        </p:nvSpPr>
        <p:spPr>
          <a:xfrm flipH="1">
            <a:off x="150" y="166350"/>
            <a:ext cx="91440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High switching cost as </a:t>
            </a:r>
            <a:endParaRPr u="sng"/>
          </a:p>
          <a:p>
            <a:pPr indent="0" lvl="0" marL="0" rtl="0" algn="ctr">
              <a:spcBef>
                <a:spcPts val="0"/>
              </a:spcBef>
              <a:spcAft>
                <a:spcPts val="0"/>
              </a:spcAft>
              <a:buNone/>
            </a:pPr>
            <a:r>
              <a:rPr lang="en" u="sng"/>
              <a:t>Nvidia provides full AI support</a:t>
            </a:r>
            <a:endParaRPr u="sng"/>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2" name="Shape 792"/>
        <p:cNvGrpSpPr/>
        <p:nvPr/>
      </p:nvGrpSpPr>
      <p:grpSpPr>
        <a:xfrm>
          <a:off x="0" y="0"/>
          <a:ext cx="0" cy="0"/>
          <a:chOff x="0" y="0"/>
          <a:chExt cx="0" cy="0"/>
        </a:xfrm>
      </p:grpSpPr>
      <p:sp>
        <p:nvSpPr>
          <p:cNvPr id="793" name="Google Shape;793;g22e7ddf1407_1_18"/>
          <p:cNvSpPr txBox="1"/>
          <p:nvPr>
            <p:ph type="title"/>
          </p:nvPr>
        </p:nvSpPr>
        <p:spPr>
          <a:xfrm flipH="1">
            <a:off x="71300" y="341200"/>
            <a:ext cx="89721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Captures all major cloud service Providers</a:t>
            </a:r>
            <a:endParaRPr u="sng"/>
          </a:p>
        </p:txBody>
      </p:sp>
      <p:pic>
        <p:nvPicPr>
          <p:cNvPr id="794" name="Google Shape;794;g22e7ddf1407_1_18"/>
          <p:cNvPicPr preferRelativeResize="0"/>
          <p:nvPr/>
        </p:nvPicPr>
        <p:blipFill rotWithShape="1">
          <a:blip r:embed="rId3">
            <a:alphaModFix/>
          </a:blip>
          <a:srcRect b="25954" l="11331" r="10573" t="28244"/>
          <a:stretch/>
        </p:blipFill>
        <p:spPr>
          <a:xfrm>
            <a:off x="598213" y="1065000"/>
            <a:ext cx="1894325" cy="1110951"/>
          </a:xfrm>
          <a:prstGeom prst="rect">
            <a:avLst/>
          </a:prstGeom>
          <a:noFill/>
          <a:ln>
            <a:noFill/>
          </a:ln>
        </p:spPr>
      </p:pic>
      <p:pic>
        <p:nvPicPr>
          <p:cNvPr id="795" name="Google Shape;795;g22e7ddf1407_1_18"/>
          <p:cNvPicPr preferRelativeResize="0"/>
          <p:nvPr/>
        </p:nvPicPr>
        <p:blipFill>
          <a:blip r:embed="rId4">
            <a:alphaModFix/>
          </a:blip>
          <a:stretch>
            <a:fillRect/>
          </a:stretch>
        </p:blipFill>
        <p:spPr>
          <a:xfrm>
            <a:off x="3776550" y="1053649"/>
            <a:ext cx="1894326" cy="1133646"/>
          </a:xfrm>
          <a:prstGeom prst="rect">
            <a:avLst/>
          </a:prstGeom>
          <a:noFill/>
          <a:ln>
            <a:noFill/>
          </a:ln>
        </p:spPr>
      </p:pic>
      <p:pic>
        <p:nvPicPr>
          <p:cNvPr id="796" name="Google Shape;796;g22e7ddf1407_1_18"/>
          <p:cNvPicPr preferRelativeResize="0"/>
          <p:nvPr/>
        </p:nvPicPr>
        <p:blipFill>
          <a:blip r:embed="rId5">
            <a:alphaModFix/>
          </a:blip>
          <a:stretch>
            <a:fillRect/>
          </a:stretch>
        </p:blipFill>
        <p:spPr>
          <a:xfrm>
            <a:off x="332013" y="3094900"/>
            <a:ext cx="2426700" cy="434974"/>
          </a:xfrm>
          <a:prstGeom prst="rect">
            <a:avLst/>
          </a:prstGeom>
          <a:noFill/>
          <a:ln>
            <a:noFill/>
          </a:ln>
        </p:spPr>
      </p:pic>
      <p:pic>
        <p:nvPicPr>
          <p:cNvPr id="797" name="Google Shape;797;g22e7ddf1407_1_18"/>
          <p:cNvPicPr preferRelativeResize="0"/>
          <p:nvPr/>
        </p:nvPicPr>
        <p:blipFill>
          <a:blip r:embed="rId6">
            <a:alphaModFix/>
          </a:blip>
          <a:stretch>
            <a:fillRect/>
          </a:stretch>
        </p:blipFill>
        <p:spPr>
          <a:xfrm>
            <a:off x="6397250" y="962074"/>
            <a:ext cx="1688576" cy="1316800"/>
          </a:xfrm>
          <a:prstGeom prst="rect">
            <a:avLst/>
          </a:prstGeom>
          <a:noFill/>
          <a:ln>
            <a:noFill/>
          </a:ln>
        </p:spPr>
      </p:pic>
      <p:pic>
        <p:nvPicPr>
          <p:cNvPr id="798" name="Google Shape;798;g22e7ddf1407_1_18"/>
          <p:cNvPicPr preferRelativeResize="0"/>
          <p:nvPr/>
        </p:nvPicPr>
        <p:blipFill>
          <a:blip r:embed="rId7">
            <a:alphaModFix/>
          </a:blip>
          <a:stretch>
            <a:fillRect/>
          </a:stretch>
        </p:blipFill>
        <p:spPr>
          <a:xfrm>
            <a:off x="3761431" y="2745563"/>
            <a:ext cx="1924559" cy="1133650"/>
          </a:xfrm>
          <a:prstGeom prst="rect">
            <a:avLst/>
          </a:prstGeom>
          <a:noFill/>
          <a:ln>
            <a:noFill/>
          </a:ln>
        </p:spPr>
      </p:pic>
      <p:pic>
        <p:nvPicPr>
          <p:cNvPr id="799" name="Google Shape;799;g22e7ddf1407_1_18"/>
          <p:cNvPicPr preferRelativeResize="0"/>
          <p:nvPr/>
        </p:nvPicPr>
        <p:blipFill>
          <a:blip r:embed="rId8">
            <a:alphaModFix/>
          </a:blip>
          <a:stretch>
            <a:fillRect/>
          </a:stretch>
        </p:blipFill>
        <p:spPr>
          <a:xfrm>
            <a:off x="1257824" y="4285101"/>
            <a:ext cx="2930381" cy="434975"/>
          </a:xfrm>
          <a:prstGeom prst="rect">
            <a:avLst/>
          </a:prstGeom>
          <a:noFill/>
          <a:ln>
            <a:noFill/>
          </a:ln>
        </p:spPr>
      </p:pic>
      <p:pic>
        <p:nvPicPr>
          <p:cNvPr id="800" name="Google Shape;800;g22e7ddf1407_1_18"/>
          <p:cNvPicPr preferRelativeResize="0"/>
          <p:nvPr/>
        </p:nvPicPr>
        <p:blipFill>
          <a:blip r:embed="rId9">
            <a:alphaModFix/>
          </a:blip>
          <a:stretch>
            <a:fillRect/>
          </a:stretch>
        </p:blipFill>
        <p:spPr>
          <a:xfrm>
            <a:off x="5969975" y="2594800"/>
            <a:ext cx="2746749" cy="1435181"/>
          </a:xfrm>
          <a:prstGeom prst="rect">
            <a:avLst/>
          </a:prstGeom>
          <a:noFill/>
          <a:ln>
            <a:noFill/>
          </a:ln>
        </p:spPr>
      </p:pic>
      <p:pic>
        <p:nvPicPr>
          <p:cNvPr id="801" name="Google Shape;801;g22e7ddf1407_1_18"/>
          <p:cNvPicPr preferRelativeResize="0"/>
          <p:nvPr/>
        </p:nvPicPr>
        <p:blipFill>
          <a:blip r:embed="rId10">
            <a:alphaModFix/>
          </a:blip>
          <a:stretch>
            <a:fillRect/>
          </a:stretch>
        </p:blipFill>
        <p:spPr>
          <a:xfrm>
            <a:off x="5074775" y="3726829"/>
            <a:ext cx="2426699" cy="12767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
          <p:cNvSpPr txBox="1"/>
          <p:nvPr>
            <p:ph type="title"/>
          </p:nvPr>
        </p:nvSpPr>
        <p:spPr>
          <a:xfrm>
            <a:off x="718750" y="1424812"/>
            <a:ext cx="674700" cy="53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525" name="Google Shape;525;p3"/>
          <p:cNvSpPr txBox="1"/>
          <p:nvPr>
            <p:ph idx="2" type="title"/>
          </p:nvPr>
        </p:nvSpPr>
        <p:spPr>
          <a:xfrm flipH="1">
            <a:off x="714950" y="422737"/>
            <a:ext cx="54198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3300"/>
              <a:buNone/>
            </a:pPr>
            <a:r>
              <a:rPr lang="en"/>
              <a:t>Content Page</a:t>
            </a:r>
            <a:endParaRPr/>
          </a:p>
        </p:txBody>
      </p:sp>
      <p:sp>
        <p:nvSpPr>
          <p:cNvPr id="526" name="Google Shape;526;p3"/>
          <p:cNvSpPr txBox="1"/>
          <p:nvPr>
            <p:ph idx="3" type="subTitle"/>
          </p:nvPr>
        </p:nvSpPr>
        <p:spPr>
          <a:xfrm>
            <a:off x="1432096" y="1484625"/>
            <a:ext cx="3985500" cy="53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Nvidia’s Overview</a:t>
            </a:r>
            <a:endParaRPr/>
          </a:p>
        </p:txBody>
      </p:sp>
      <p:sp>
        <p:nvSpPr>
          <p:cNvPr id="527" name="Google Shape;527;p3"/>
          <p:cNvSpPr txBox="1"/>
          <p:nvPr>
            <p:ph idx="4" type="title"/>
          </p:nvPr>
        </p:nvSpPr>
        <p:spPr>
          <a:xfrm>
            <a:off x="718750" y="4007162"/>
            <a:ext cx="674700" cy="53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528" name="Google Shape;528;p3"/>
          <p:cNvSpPr txBox="1"/>
          <p:nvPr>
            <p:ph idx="6" type="subTitle"/>
          </p:nvPr>
        </p:nvSpPr>
        <p:spPr>
          <a:xfrm>
            <a:off x="1425896" y="4007150"/>
            <a:ext cx="3985500" cy="53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Assumptions</a:t>
            </a:r>
            <a:endParaRPr/>
          </a:p>
        </p:txBody>
      </p:sp>
      <p:sp>
        <p:nvSpPr>
          <p:cNvPr id="529" name="Google Shape;529;p3"/>
          <p:cNvSpPr txBox="1"/>
          <p:nvPr>
            <p:ph idx="13" type="title"/>
          </p:nvPr>
        </p:nvSpPr>
        <p:spPr>
          <a:xfrm>
            <a:off x="718750" y="3146379"/>
            <a:ext cx="674700" cy="53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530" name="Google Shape;530;p3"/>
          <p:cNvSpPr txBox="1"/>
          <p:nvPr>
            <p:ph idx="15" type="subTitle"/>
          </p:nvPr>
        </p:nvSpPr>
        <p:spPr>
          <a:xfrm>
            <a:off x="1425896" y="3155167"/>
            <a:ext cx="3985500" cy="53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Strengths </a:t>
            </a:r>
            <a:endParaRPr/>
          </a:p>
        </p:txBody>
      </p:sp>
      <p:sp>
        <p:nvSpPr>
          <p:cNvPr id="531" name="Google Shape;531;p3"/>
          <p:cNvSpPr txBox="1"/>
          <p:nvPr>
            <p:ph idx="7" type="title"/>
          </p:nvPr>
        </p:nvSpPr>
        <p:spPr>
          <a:xfrm>
            <a:off x="718750" y="2285595"/>
            <a:ext cx="674700" cy="53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532" name="Google Shape;532;p3"/>
          <p:cNvSpPr txBox="1"/>
          <p:nvPr>
            <p:ph idx="9" type="subTitle"/>
          </p:nvPr>
        </p:nvSpPr>
        <p:spPr>
          <a:xfrm>
            <a:off x="1425896" y="2345408"/>
            <a:ext cx="3985500" cy="53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Nvidia’s Finances</a:t>
            </a:r>
            <a:endParaRPr/>
          </a:p>
        </p:txBody>
      </p:sp>
      <p:grpSp>
        <p:nvGrpSpPr>
          <p:cNvPr id="533" name="Google Shape;533;p3"/>
          <p:cNvGrpSpPr/>
          <p:nvPr/>
        </p:nvGrpSpPr>
        <p:grpSpPr>
          <a:xfrm>
            <a:off x="250" y="1976375"/>
            <a:ext cx="1257300" cy="2598125"/>
            <a:chOff x="250" y="1976375"/>
            <a:chExt cx="1257300" cy="2598125"/>
          </a:xfrm>
        </p:grpSpPr>
        <p:cxnSp>
          <p:nvCxnSpPr>
            <p:cNvPr id="534" name="Google Shape;534;p3"/>
            <p:cNvCxnSpPr/>
            <p:nvPr/>
          </p:nvCxnSpPr>
          <p:spPr>
            <a:xfrm rot="10800000">
              <a:off x="250" y="1976375"/>
              <a:ext cx="1257300" cy="0"/>
            </a:xfrm>
            <a:prstGeom prst="straightConnector1">
              <a:avLst/>
            </a:prstGeom>
            <a:noFill/>
            <a:ln cap="flat" cmpd="sng" w="76200">
              <a:solidFill>
                <a:srgbClr val="000000"/>
              </a:solidFill>
              <a:prstDash val="solid"/>
              <a:round/>
              <a:headEnd len="sm" w="sm" type="none"/>
              <a:tailEnd len="sm" w="sm" type="none"/>
            </a:ln>
          </p:spPr>
        </p:cxnSp>
        <p:cxnSp>
          <p:nvCxnSpPr>
            <p:cNvPr id="535" name="Google Shape;535;p3"/>
            <p:cNvCxnSpPr/>
            <p:nvPr/>
          </p:nvCxnSpPr>
          <p:spPr>
            <a:xfrm rot="10800000">
              <a:off x="250" y="2842417"/>
              <a:ext cx="1257300" cy="0"/>
            </a:xfrm>
            <a:prstGeom prst="straightConnector1">
              <a:avLst/>
            </a:prstGeom>
            <a:noFill/>
            <a:ln cap="flat" cmpd="sng" w="76200">
              <a:solidFill>
                <a:srgbClr val="000000"/>
              </a:solidFill>
              <a:prstDash val="solid"/>
              <a:round/>
              <a:headEnd len="sm" w="sm" type="none"/>
              <a:tailEnd len="sm" w="sm" type="none"/>
            </a:ln>
          </p:spPr>
        </p:cxnSp>
        <p:cxnSp>
          <p:nvCxnSpPr>
            <p:cNvPr id="536" name="Google Shape;536;p3"/>
            <p:cNvCxnSpPr/>
            <p:nvPr/>
          </p:nvCxnSpPr>
          <p:spPr>
            <a:xfrm rot="10800000">
              <a:off x="250" y="3708458"/>
              <a:ext cx="1257300" cy="0"/>
            </a:xfrm>
            <a:prstGeom prst="straightConnector1">
              <a:avLst/>
            </a:prstGeom>
            <a:noFill/>
            <a:ln cap="flat" cmpd="sng" w="76200">
              <a:solidFill>
                <a:srgbClr val="000000"/>
              </a:solidFill>
              <a:prstDash val="solid"/>
              <a:round/>
              <a:headEnd len="sm" w="sm" type="none"/>
              <a:tailEnd len="sm" w="sm" type="none"/>
            </a:ln>
          </p:spPr>
        </p:cxnSp>
        <p:cxnSp>
          <p:nvCxnSpPr>
            <p:cNvPr id="537" name="Google Shape;537;p3"/>
            <p:cNvCxnSpPr/>
            <p:nvPr/>
          </p:nvCxnSpPr>
          <p:spPr>
            <a:xfrm rot="10800000">
              <a:off x="250" y="4574500"/>
              <a:ext cx="1257300" cy="0"/>
            </a:xfrm>
            <a:prstGeom prst="straightConnector1">
              <a:avLst/>
            </a:prstGeom>
            <a:noFill/>
            <a:ln cap="flat" cmpd="sng" w="76200">
              <a:solidFill>
                <a:srgbClr val="000000"/>
              </a:solidFill>
              <a:prstDash val="solid"/>
              <a:round/>
              <a:headEnd len="sm" w="sm" type="none"/>
              <a:tailEnd len="sm" w="sm" type="none"/>
            </a:ln>
          </p:spPr>
        </p:cxnSp>
      </p:grpSp>
      <p:grpSp>
        <p:nvGrpSpPr>
          <p:cNvPr id="538" name="Google Shape;538;p3"/>
          <p:cNvGrpSpPr/>
          <p:nvPr/>
        </p:nvGrpSpPr>
        <p:grpSpPr>
          <a:xfrm>
            <a:off x="4661288" y="537368"/>
            <a:ext cx="644323" cy="911522"/>
            <a:chOff x="9884101" y="2516393"/>
            <a:chExt cx="644323" cy="911522"/>
          </a:xfrm>
        </p:grpSpPr>
        <p:sp>
          <p:nvSpPr>
            <p:cNvPr id="539" name="Google Shape;539;p3"/>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59" name="Google Shape;559;p3"/>
          <p:cNvPicPr preferRelativeResize="0"/>
          <p:nvPr/>
        </p:nvPicPr>
        <p:blipFill>
          <a:blip r:embed="rId3">
            <a:alphaModFix/>
          </a:blip>
          <a:stretch>
            <a:fillRect/>
          </a:stretch>
        </p:blipFill>
        <p:spPr>
          <a:xfrm>
            <a:off x="5158500" y="1734075"/>
            <a:ext cx="3985500" cy="246765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22d83263f24_0_120"/>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High Future Revenue Growth</a:t>
            </a:r>
            <a:endParaRPr u="sng"/>
          </a:p>
        </p:txBody>
      </p:sp>
      <p:sp>
        <p:nvSpPr>
          <p:cNvPr id="807" name="Google Shape;807;g22d83263f24_0_120"/>
          <p:cNvSpPr txBox="1"/>
          <p:nvPr>
            <p:ph idx="1" type="subTitle"/>
          </p:nvPr>
        </p:nvSpPr>
        <p:spPr>
          <a:xfrm>
            <a:off x="1985826" y="2719275"/>
            <a:ext cx="22668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a:latin typeface="Open Sans"/>
                <a:ea typeface="Open Sans"/>
                <a:cs typeface="Open Sans"/>
                <a:sym typeface="Open Sans"/>
                <a:extLst>
                  <a:ext uri="http://customooxmlschemas.google.com/">
                    <go:slidesCustomData xmlns:go="http://customooxmlschemas.google.com/" textRoundtripDataId="0"/>
                  </a:ext>
                </a:extLst>
              </a:rPr>
              <a:t>Cloud</a:t>
            </a:r>
            <a:r>
              <a:rPr b="1" lang="en">
                <a:latin typeface="Open Sans"/>
                <a:ea typeface="Open Sans"/>
                <a:cs typeface="Open Sans"/>
                <a:sym typeface="Open Sans"/>
              </a:rPr>
              <a:t> Service Provider</a:t>
            </a:r>
            <a:endParaRPr b="1">
              <a:latin typeface="Open Sans"/>
              <a:ea typeface="Open Sans"/>
              <a:cs typeface="Open Sans"/>
              <a:sym typeface="Open Sans"/>
            </a:endParaRPr>
          </a:p>
        </p:txBody>
      </p:sp>
      <p:sp>
        <p:nvSpPr>
          <p:cNvPr id="808" name="Google Shape;808;g22d83263f24_0_120"/>
          <p:cNvSpPr txBox="1"/>
          <p:nvPr>
            <p:ph idx="2" type="subTitle"/>
          </p:nvPr>
        </p:nvSpPr>
        <p:spPr>
          <a:xfrm>
            <a:off x="4709319" y="2566875"/>
            <a:ext cx="2266800" cy="48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a:latin typeface="Open Sans"/>
                <a:ea typeface="Open Sans"/>
                <a:cs typeface="Open Sans"/>
                <a:sym typeface="Open Sans"/>
              </a:rPr>
              <a:t>AI</a:t>
            </a:r>
            <a:endParaRPr b="1">
              <a:latin typeface="Open Sans"/>
              <a:ea typeface="Open Sans"/>
              <a:cs typeface="Open Sans"/>
              <a:sym typeface="Open Sans"/>
            </a:endParaRPr>
          </a:p>
        </p:txBody>
      </p:sp>
      <p:sp>
        <p:nvSpPr>
          <p:cNvPr id="809" name="Google Shape;809;g22d83263f24_0_120"/>
          <p:cNvSpPr txBox="1"/>
          <p:nvPr>
            <p:ph idx="3" type="subTitle"/>
          </p:nvPr>
        </p:nvSpPr>
        <p:spPr>
          <a:xfrm>
            <a:off x="1985826" y="3302475"/>
            <a:ext cx="2266800" cy="8352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1800"/>
              <a:buChar char="●"/>
            </a:pPr>
            <a:r>
              <a:rPr lang="en" sz="1800"/>
              <a:t>Datacentres</a:t>
            </a:r>
            <a:endParaRPr sz="1800"/>
          </a:p>
        </p:txBody>
      </p:sp>
      <p:sp>
        <p:nvSpPr>
          <p:cNvPr id="810" name="Google Shape;810;g22d83263f24_0_120"/>
          <p:cNvSpPr txBox="1"/>
          <p:nvPr>
            <p:ph idx="4" type="subTitle"/>
          </p:nvPr>
        </p:nvSpPr>
        <p:spPr>
          <a:xfrm>
            <a:off x="4891369" y="3049575"/>
            <a:ext cx="2266800" cy="835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AI applications</a:t>
            </a:r>
            <a:endParaRPr sz="1800"/>
          </a:p>
          <a:p>
            <a:pPr indent="-342900" lvl="0" marL="457200" rtl="0" algn="l">
              <a:lnSpc>
                <a:spcPct val="100000"/>
              </a:lnSpc>
              <a:spcBef>
                <a:spcPts val="0"/>
              </a:spcBef>
              <a:spcAft>
                <a:spcPts val="0"/>
              </a:spcAft>
              <a:buSzPts val="1800"/>
              <a:buChar char="●"/>
            </a:pPr>
            <a:r>
              <a:rPr lang="en" sz="1800"/>
              <a:t>Automotive</a:t>
            </a:r>
            <a:endParaRPr sz="1800"/>
          </a:p>
        </p:txBody>
      </p:sp>
      <p:cxnSp>
        <p:nvCxnSpPr>
          <p:cNvPr id="811" name="Google Shape;811;g22d83263f24_0_120"/>
          <p:cNvCxnSpPr/>
          <p:nvPr/>
        </p:nvCxnSpPr>
        <p:spPr>
          <a:xfrm rot="10800000">
            <a:off x="2724576" y="2379675"/>
            <a:ext cx="789300" cy="0"/>
          </a:xfrm>
          <a:prstGeom prst="straightConnector1">
            <a:avLst/>
          </a:prstGeom>
          <a:noFill/>
          <a:ln cap="flat" cmpd="sng" w="76200">
            <a:solidFill>
              <a:srgbClr val="75B901"/>
            </a:solidFill>
            <a:prstDash val="solid"/>
            <a:round/>
            <a:headEnd len="sm" w="sm" type="none"/>
            <a:tailEnd len="sm" w="sm" type="none"/>
          </a:ln>
        </p:spPr>
      </p:cxnSp>
      <p:cxnSp>
        <p:nvCxnSpPr>
          <p:cNvPr id="812" name="Google Shape;812;g22d83263f24_0_120"/>
          <p:cNvCxnSpPr/>
          <p:nvPr/>
        </p:nvCxnSpPr>
        <p:spPr>
          <a:xfrm rot="10800000">
            <a:off x="5448069" y="2379675"/>
            <a:ext cx="789300" cy="0"/>
          </a:xfrm>
          <a:prstGeom prst="straightConnector1">
            <a:avLst/>
          </a:prstGeom>
          <a:noFill/>
          <a:ln cap="flat" cmpd="sng" w="76200">
            <a:solidFill>
              <a:srgbClr val="75B901"/>
            </a:solidFill>
            <a:prstDash val="solid"/>
            <a:round/>
            <a:headEnd len="sm" w="sm" type="none"/>
            <a:tailEnd len="sm" w="sm" type="none"/>
          </a:ln>
        </p:spPr>
      </p:cxnSp>
      <p:sp>
        <p:nvSpPr>
          <p:cNvPr id="813" name="Google Shape;813;g22d83263f24_0_120"/>
          <p:cNvSpPr/>
          <p:nvPr/>
        </p:nvSpPr>
        <p:spPr>
          <a:xfrm>
            <a:off x="2853747" y="1662062"/>
            <a:ext cx="530957" cy="530410"/>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4" name="Google Shape;814;g22d83263f24_0_120"/>
          <p:cNvGrpSpPr/>
          <p:nvPr/>
        </p:nvGrpSpPr>
        <p:grpSpPr>
          <a:xfrm>
            <a:off x="5577253" y="1740551"/>
            <a:ext cx="530953" cy="373429"/>
            <a:chOff x="7989683" y="2350207"/>
            <a:chExt cx="332761" cy="234066"/>
          </a:xfrm>
        </p:grpSpPr>
        <p:sp>
          <p:nvSpPr>
            <p:cNvPr id="815" name="Google Shape;815;g22d83263f24_0_120"/>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g22d83263f24_0_120"/>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22d83263f24_0_120"/>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22d83263f24_0_120"/>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22d83263f24_0_120"/>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22d83263f24_0_120"/>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1" name="Google Shape;821;g22d83263f24_0_120"/>
          <p:cNvGrpSpPr/>
          <p:nvPr/>
        </p:nvGrpSpPr>
        <p:grpSpPr>
          <a:xfrm>
            <a:off x="7801588" y="534993"/>
            <a:ext cx="644323" cy="911522"/>
            <a:chOff x="9884101" y="2516393"/>
            <a:chExt cx="644323" cy="911522"/>
          </a:xfrm>
        </p:grpSpPr>
        <p:sp>
          <p:nvSpPr>
            <p:cNvPr id="822" name="Google Shape;822;g22d83263f24_0_120"/>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22d83263f24_0_120"/>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22d83263f24_0_120"/>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22d83263f24_0_120"/>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22d83263f24_0_120"/>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22d83263f24_0_120"/>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22d83263f24_0_120"/>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22d83263f24_0_120"/>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22d83263f24_0_120"/>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22d83263f24_0_120"/>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22d83263f24_0_120"/>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22d83263f24_0_120"/>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22d83263f24_0_120"/>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22d83263f24_0_120"/>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g22d83263f24_0_120"/>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22d83263f24_0_120"/>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22d83263f24_0_120"/>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22d83263f24_0_120"/>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22d83263f24_0_120"/>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22d83263f24_0_120"/>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22f65eab89b_1_0"/>
          <p:cNvSpPr txBox="1"/>
          <p:nvPr>
            <p:ph type="title"/>
          </p:nvPr>
        </p:nvSpPr>
        <p:spPr>
          <a:xfrm flipH="1">
            <a:off x="455950" y="194125"/>
            <a:ext cx="88287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Increasing demand for cloud services</a:t>
            </a:r>
            <a:endParaRPr u="sng"/>
          </a:p>
        </p:txBody>
      </p:sp>
      <p:pic>
        <p:nvPicPr>
          <p:cNvPr id="847" name="Google Shape;847;g22f65eab89b_1_0" title="Chart"/>
          <p:cNvPicPr preferRelativeResize="0"/>
          <p:nvPr/>
        </p:nvPicPr>
        <p:blipFill rotWithShape="1">
          <a:blip r:embed="rId3">
            <a:alphaModFix/>
          </a:blip>
          <a:srcRect b="4625" l="2814" r="3979" t="5023"/>
          <a:stretch/>
        </p:blipFill>
        <p:spPr>
          <a:xfrm>
            <a:off x="1441650" y="1191950"/>
            <a:ext cx="5864775" cy="3510450"/>
          </a:xfrm>
          <a:prstGeom prst="rect">
            <a:avLst/>
          </a:prstGeom>
          <a:noFill/>
          <a:ln>
            <a:noFill/>
          </a:ln>
        </p:spPr>
      </p:pic>
      <p:sp>
        <p:nvSpPr>
          <p:cNvPr id="848" name="Google Shape;848;g22f65eab89b_1_0"/>
          <p:cNvSpPr/>
          <p:nvPr/>
        </p:nvSpPr>
        <p:spPr>
          <a:xfrm rot="3891459">
            <a:off x="4335174" y="1764203"/>
            <a:ext cx="653849" cy="1717709"/>
          </a:xfrm>
          <a:prstGeom prst="upArrow">
            <a:avLst>
              <a:gd fmla="val 50000" name="adj1"/>
              <a:gd fmla="val 50000" name="adj2"/>
            </a:avLst>
          </a:prstGeom>
          <a:solidFill>
            <a:srgbClr val="FAFAFA"/>
          </a:solidFill>
          <a:ln cap="flat" cmpd="sng" w="9525">
            <a:solidFill>
              <a:srgbClr val="5EB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22f65eab89b_1_0"/>
          <p:cNvSpPr txBox="1"/>
          <p:nvPr/>
        </p:nvSpPr>
        <p:spPr>
          <a:xfrm>
            <a:off x="3831061" y="1989489"/>
            <a:ext cx="108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5FBB00"/>
                </a:solidFill>
                <a:latin typeface="Open Sans"/>
                <a:ea typeface="Open Sans"/>
                <a:cs typeface="Open Sans"/>
                <a:sym typeface="Open Sans"/>
              </a:rPr>
              <a:t>1.8</a:t>
            </a:r>
            <a:r>
              <a:rPr b="1" lang="en" sz="2000">
                <a:solidFill>
                  <a:srgbClr val="5FBB00"/>
                </a:solidFill>
                <a:latin typeface="Open Sans"/>
                <a:ea typeface="Open Sans"/>
                <a:cs typeface="Open Sans"/>
                <a:sym typeface="Open Sans"/>
              </a:rPr>
              <a:t>X</a:t>
            </a:r>
            <a:endParaRPr b="1" sz="2000">
              <a:solidFill>
                <a:srgbClr val="5FBB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id="854" name="Google Shape;854;g22f65eab89b_5_7" title="Chart"/>
          <p:cNvPicPr preferRelativeResize="0"/>
          <p:nvPr/>
        </p:nvPicPr>
        <p:blipFill>
          <a:blip r:embed="rId3">
            <a:alphaModFix/>
          </a:blip>
          <a:stretch>
            <a:fillRect/>
          </a:stretch>
        </p:blipFill>
        <p:spPr>
          <a:xfrm>
            <a:off x="111211" y="1711649"/>
            <a:ext cx="4372841" cy="3326749"/>
          </a:xfrm>
          <a:prstGeom prst="rect">
            <a:avLst/>
          </a:prstGeom>
          <a:noFill/>
          <a:ln>
            <a:noFill/>
          </a:ln>
        </p:spPr>
      </p:pic>
      <p:sp>
        <p:nvSpPr>
          <p:cNvPr id="855" name="Google Shape;855;g22f65eab89b_5_7"/>
          <p:cNvSpPr txBox="1"/>
          <p:nvPr>
            <p:ph type="title"/>
          </p:nvPr>
        </p:nvSpPr>
        <p:spPr>
          <a:xfrm flipH="1">
            <a:off x="455950" y="194125"/>
            <a:ext cx="88287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Expected greater shift towards Cloud</a:t>
            </a:r>
            <a:endParaRPr u="sng"/>
          </a:p>
        </p:txBody>
      </p:sp>
      <p:pic>
        <p:nvPicPr>
          <p:cNvPr id="856" name="Google Shape;856;g22f65eab89b_5_7"/>
          <p:cNvPicPr preferRelativeResize="0"/>
          <p:nvPr/>
        </p:nvPicPr>
        <p:blipFill>
          <a:blip r:embed="rId4">
            <a:alphaModFix/>
          </a:blip>
          <a:stretch>
            <a:fillRect/>
          </a:stretch>
        </p:blipFill>
        <p:spPr>
          <a:xfrm>
            <a:off x="1449675" y="1209110"/>
            <a:ext cx="1120749" cy="670704"/>
          </a:xfrm>
          <a:prstGeom prst="rect">
            <a:avLst/>
          </a:prstGeom>
          <a:noFill/>
          <a:ln>
            <a:noFill/>
          </a:ln>
        </p:spPr>
      </p:pic>
      <p:pic>
        <p:nvPicPr>
          <p:cNvPr id="857" name="Google Shape;857;g22f65eab89b_5_7" title="Chart"/>
          <p:cNvPicPr preferRelativeResize="0"/>
          <p:nvPr/>
        </p:nvPicPr>
        <p:blipFill>
          <a:blip r:embed="rId5">
            <a:alphaModFix/>
          </a:blip>
          <a:stretch>
            <a:fillRect/>
          </a:stretch>
        </p:blipFill>
        <p:spPr>
          <a:xfrm>
            <a:off x="4484050" y="1711650"/>
            <a:ext cx="4435700" cy="3326749"/>
          </a:xfrm>
          <a:prstGeom prst="rect">
            <a:avLst/>
          </a:prstGeom>
          <a:noFill/>
          <a:ln>
            <a:noFill/>
          </a:ln>
        </p:spPr>
      </p:pic>
      <p:pic>
        <p:nvPicPr>
          <p:cNvPr id="858" name="Google Shape;858;g22f65eab89b_5_7"/>
          <p:cNvPicPr preferRelativeResize="0"/>
          <p:nvPr/>
        </p:nvPicPr>
        <p:blipFill rotWithShape="1">
          <a:blip r:embed="rId6">
            <a:alphaModFix/>
          </a:blip>
          <a:srcRect b="22901" l="6799" r="5465" t="25180"/>
          <a:stretch/>
        </p:blipFill>
        <p:spPr>
          <a:xfrm>
            <a:off x="5579650" y="1244225"/>
            <a:ext cx="1924256" cy="670725"/>
          </a:xfrm>
          <a:prstGeom prst="rect">
            <a:avLst/>
          </a:prstGeom>
          <a:noFill/>
          <a:ln>
            <a:noFill/>
          </a:ln>
        </p:spPr>
      </p:pic>
      <p:sp>
        <p:nvSpPr>
          <p:cNvPr id="859" name="Google Shape;859;g22f65eab89b_5_7"/>
          <p:cNvSpPr/>
          <p:nvPr/>
        </p:nvSpPr>
        <p:spPr>
          <a:xfrm rot="3891459">
            <a:off x="2729903" y="1712903"/>
            <a:ext cx="653849" cy="1717709"/>
          </a:xfrm>
          <a:prstGeom prst="upArrow">
            <a:avLst>
              <a:gd fmla="val 50000" name="adj1"/>
              <a:gd fmla="val 50000" name="adj2"/>
            </a:avLst>
          </a:prstGeom>
          <a:solidFill>
            <a:srgbClr val="FAFAFA"/>
          </a:solidFill>
          <a:ln cap="flat" cmpd="sng" w="9525">
            <a:solidFill>
              <a:srgbClr val="5EB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2f65eab89b_5_7"/>
          <p:cNvSpPr txBox="1"/>
          <p:nvPr/>
        </p:nvSpPr>
        <p:spPr>
          <a:xfrm>
            <a:off x="2266611" y="2012964"/>
            <a:ext cx="108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5FBB00"/>
                </a:solidFill>
                <a:latin typeface="Open Sans"/>
                <a:ea typeface="Open Sans"/>
                <a:cs typeface="Open Sans"/>
                <a:sym typeface="Open Sans"/>
              </a:rPr>
              <a:t>1.3X</a:t>
            </a:r>
            <a:endParaRPr b="1" sz="2000">
              <a:solidFill>
                <a:srgbClr val="5FBB00"/>
              </a:solidFill>
              <a:latin typeface="Open Sans"/>
              <a:ea typeface="Open Sans"/>
              <a:cs typeface="Open Sans"/>
              <a:sym typeface="Open Sans"/>
            </a:endParaRPr>
          </a:p>
        </p:txBody>
      </p:sp>
      <p:sp>
        <p:nvSpPr>
          <p:cNvPr id="861" name="Google Shape;861;g22f65eab89b_5_7"/>
          <p:cNvSpPr/>
          <p:nvPr/>
        </p:nvSpPr>
        <p:spPr>
          <a:xfrm rot="3891459">
            <a:off x="7116724" y="1787678"/>
            <a:ext cx="653849" cy="1717709"/>
          </a:xfrm>
          <a:prstGeom prst="upArrow">
            <a:avLst>
              <a:gd fmla="val 50000" name="adj1"/>
              <a:gd fmla="val 50000" name="adj2"/>
            </a:avLst>
          </a:prstGeom>
          <a:solidFill>
            <a:srgbClr val="FAFAFA"/>
          </a:solidFill>
          <a:ln cap="flat" cmpd="sng" w="9525">
            <a:solidFill>
              <a:srgbClr val="5EBB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2f65eab89b_5_7"/>
          <p:cNvSpPr txBox="1"/>
          <p:nvPr/>
        </p:nvSpPr>
        <p:spPr>
          <a:xfrm>
            <a:off x="6612611" y="2012964"/>
            <a:ext cx="108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5FBB00"/>
                </a:solidFill>
                <a:latin typeface="Open Sans"/>
                <a:ea typeface="Open Sans"/>
                <a:cs typeface="Open Sans"/>
                <a:sym typeface="Open Sans"/>
              </a:rPr>
              <a:t>1.5X</a:t>
            </a:r>
            <a:endParaRPr b="1" sz="2000">
              <a:solidFill>
                <a:srgbClr val="5FBB00"/>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6" name="Shape 866"/>
        <p:cNvGrpSpPr/>
        <p:nvPr/>
      </p:nvGrpSpPr>
      <p:grpSpPr>
        <a:xfrm>
          <a:off x="0" y="0"/>
          <a:ext cx="0" cy="0"/>
          <a:chOff x="0" y="0"/>
          <a:chExt cx="0" cy="0"/>
        </a:xfrm>
      </p:grpSpPr>
      <p:grpSp>
        <p:nvGrpSpPr>
          <p:cNvPr id="867" name="Google Shape;867;g22e68b77861_2_130"/>
          <p:cNvGrpSpPr/>
          <p:nvPr/>
        </p:nvGrpSpPr>
        <p:grpSpPr>
          <a:xfrm>
            <a:off x="7785488" y="537368"/>
            <a:ext cx="644323" cy="696478"/>
            <a:chOff x="9884101" y="2516393"/>
            <a:chExt cx="644323" cy="696478"/>
          </a:xfrm>
        </p:grpSpPr>
        <p:sp>
          <p:nvSpPr>
            <p:cNvPr id="868" name="Google Shape;868;g22e68b77861_2_130"/>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22e68b77861_2_130"/>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22e68b77861_2_130"/>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22e68b77861_2_130"/>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22e68b77861_2_130"/>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22e68b77861_2_130"/>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22e68b77861_2_130"/>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22e68b77861_2_130"/>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22e68b77861_2_130"/>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22e68b77861_2_130"/>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22e68b77861_2_130"/>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22e68b77861_2_130"/>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22e68b77861_2_130"/>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22e68b77861_2_130"/>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22e68b77861_2_130"/>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22e68b77861_2_130"/>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4" name="Google Shape;884;g22e68b77861_2_130"/>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Shift In Demand for Cloud</a:t>
            </a:r>
            <a:endParaRPr u="sng"/>
          </a:p>
        </p:txBody>
      </p:sp>
      <p:pic>
        <p:nvPicPr>
          <p:cNvPr id="885" name="Google Shape;885;g22e68b77861_2_130">
            <a:hlinkClick r:id="rId3"/>
          </p:cNvPr>
          <p:cNvPicPr preferRelativeResize="0"/>
          <p:nvPr/>
        </p:nvPicPr>
        <p:blipFill>
          <a:blip r:embed="rId4">
            <a:alphaModFix/>
          </a:blip>
          <a:stretch>
            <a:fillRect/>
          </a:stretch>
        </p:blipFill>
        <p:spPr>
          <a:xfrm>
            <a:off x="4330175" y="1526775"/>
            <a:ext cx="4737349" cy="2686825"/>
          </a:xfrm>
          <a:prstGeom prst="rect">
            <a:avLst/>
          </a:prstGeom>
          <a:noFill/>
          <a:ln>
            <a:noFill/>
          </a:ln>
        </p:spPr>
      </p:pic>
      <p:sp>
        <p:nvSpPr>
          <p:cNvPr id="886" name="Google Shape;886;g22e68b77861_2_130"/>
          <p:cNvSpPr txBox="1"/>
          <p:nvPr/>
        </p:nvSpPr>
        <p:spPr>
          <a:xfrm>
            <a:off x="339200" y="1171538"/>
            <a:ext cx="40218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 intends to focus on new growth boosters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Inference, data science and machine learning techniques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To consolidate its presence in this niche market</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Acquisition of Mellanox</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TAM to more than double to $50bn by 2023</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Revenue to grow at CAGR of 24.5% through FY2023-2025</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grpSp>
        <p:nvGrpSpPr>
          <p:cNvPr id="891" name="Google Shape;891;g22e68b77861_2_159"/>
          <p:cNvGrpSpPr/>
          <p:nvPr/>
        </p:nvGrpSpPr>
        <p:grpSpPr>
          <a:xfrm>
            <a:off x="7785488" y="537368"/>
            <a:ext cx="644323" cy="696478"/>
            <a:chOff x="9884101" y="2516393"/>
            <a:chExt cx="644323" cy="696478"/>
          </a:xfrm>
        </p:grpSpPr>
        <p:sp>
          <p:nvSpPr>
            <p:cNvPr id="892" name="Google Shape;892;g22e68b77861_2_159"/>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22e68b77861_2_159"/>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22e68b77861_2_159"/>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22e68b77861_2_159"/>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22e68b77861_2_159"/>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22e68b77861_2_159"/>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22e68b77861_2_159"/>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22e68b77861_2_159"/>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22e68b77861_2_159"/>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22e68b77861_2_159"/>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22e68b77861_2_159"/>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22e68b77861_2_159"/>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22e68b77861_2_159"/>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22e68b77861_2_159"/>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g22e68b77861_2_159"/>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g22e68b77861_2_159"/>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8" name="Google Shape;908;g22e68b77861_2_159"/>
          <p:cNvSpPr txBox="1"/>
          <p:nvPr/>
        </p:nvSpPr>
        <p:spPr>
          <a:xfrm>
            <a:off x="263000" y="2135375"/>
            <a:ext cx="42207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R</a:t>
            </a:r>
            <a:r>
              <a:rPr lang="en" sz="1800">
                <a:latin typeface="Open Sans"/>
                <a:ea typeface="Open Sans"/>
                <a:cs typeface="Open Sans"/>
                <a:sym typeface="Open Sans"/>
              </a:rPr>
              <a:t>apid adoption of AI across all industries</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Rapidly growing sector for Nvidia's data centre products</a:t>
            </a:r>
            <a:endParaRPr sz="1800">
              <a:latin typeface="Open Sans"/>
              <a:ea typeface="Open Sans"/>
              <a:cs typeface="Open Sans"/>
              <a:sym typeface="Open Sans"/>
            </a:endParaRPr>
          </a:p>
        </p:txBody>
      </p:sp>
      <p:sp>
        <p:nvSpPr>
          <p:cNvPr id="909" name="Google Shape;909;g22e68b77861_2_159"/>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Artificial Intelligence (AI)</a:t>
            </a:r>
            <a:endParaRPr u="sng"/>
          </a:p>
        </p:txBody>
      </p:sp>
      <p:pic>
        <p:nvPicPr>
          <p:cNvPr id="910" name="Google Shape;910;g22e68b77861_2_159" title="Chart"/>
          <p:cNvPicPr preferRelativeResize="0"/>
          <p:nvPr/>
        </p:nvPicPr>
        <p:blipFill>
          <a:blip r:embed="rId3">
            <a:alphaModFix/>
          </a:blip>
          <a:stretch>
            <a:fillRect/>
          </a:stretch>
        </p:blipFill>
        <p:spPr>
          <a:xfrm>
            <a:off x="4204025" y="1461425"/>
            <a:ext cx="4767126" cy="2967200"/>
          </a:xfrm>
          <a:prstGeom prst="rect">
            <a:avLst/>
          </a:prstGeom>
          <a:noFill/>
          <a:ln>
            <a:noFill/>
          </a:ln>
        </p:spPr>
      </p:pic>
      <p:sp>
        <p:nvSpPr>
          <p:cNvPr id="911" name="Google Shape;911;g22e68b77861_2_159"/>
          <p:cNvSpPr txBox="1"/>
          <p:nvPr/>
        </p:nvSpPr>
        <p:spPr>
          <a:xfrm>
            <a:off x="5323250" y="4331375"/>
            <a:ext cx="271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(Statista, 2023)</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27"/>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300"/>
              <a:buNone/>
            </a:pPr>
            <a:r>
              <a:rPr lang="en" u="sng"/>
              <a:t>Artificial Intelligence (AI)</a:t>
            </a:r>
            <a:endParaRPr u="sng"/>
          </a:p>
        </p:txBody>
      </p:sp>
      <p:sp>
        <p:nvSpPr>
          <p:cNvPr id="917" name="Google Shape;917;p27"/>
          <p:cNvSpPr txBox="1"/>
          <p:nvPr/>
        </p:nvSpPr>
        <p:spPr>
          <a:xfrm>
            <a:off x="1534350" y="2040238"/>
            <a:ext cx="2018700" cy="464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lang="en" sz="2300">
                <a:solidFill>
                  <a:schemeClr val="dk1"/>
                </a:solidFill>
                <a:latin typeface="Amiko"/>
                <a:ea typeface="Amiko"/>
                <a:cs typeface="Amiko"/>
                <a:sym typeface="Amiko"/>
              </a:rPr>
              <a:t>Deep Learning</a:t>
            </a:r>
            <a:endParaRPr b="0" i="0" sz="2300" u="none" cap="none" strike="noStrike">
              <a:solidFill>
                <a:schemeClr val="dk1"/>
              </a:solidFill>
              <a:latin typeface="Amiko"/>
              <a:ea typeface="Amiko"/>
              <a:cs typeface="Amiko"/>
              <a:sym typeface="Amiko"/>
            </a:endParaRPr>
          </a:p>
        </p:txBody>
      </p:sp>
      <p:sp>
        <p:nvSpPr>
          <p:cNvPr id="918" name="Google Shape;918;p27"/>
          <p:cNvSpPr txBox="1"/>
          <p:nvPr/>
        </p:nvSpPr>
        <p:spPr>
          <a:xfrm>
            <a:off x="1534350" y="3976700"/>
            <a:ext cx="2018700" cy="464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lang="en" sz="2300">
                <a:solidFill>
                  <a:schemeClr val="dk1"/>
                </a:solidFill>
                <a:latin typeface="Amiko"/>
                <a:ea typeface="Amiko"/>
                <a:cs typeface="Amiko"/>
                <a:sym typeface="Amiko"/>
              </a:rPr>
              <a:t>Computer Vision</a:t>
            </a:r>
            <a:endParaRPr b="0" i="0" sz="2300" u="none" cap="none" strike="noStrike">
              <a:solidFill>
                <a:schemeClr val="dk1"/>
              </a:solidFill>
              <a:latin typeface="Amiko"/>
              <a:ea typeface="Amiko"/>
              <a:cs typeface="Amiko"/>
              <a:sym typeface="Amiko"/>
            </a:endParaRPr>
          </a:p>
        </p:txBody>
      </p:sp>
      <p:grpSp>
        <p:nvGrpSpPr>
          <p:cNvPr id="919" name="Google Shape;919;p27"/>
          <p:cNvGrpSpPr/>
          <p:nvPr/>
        </p:nvGrpSpPr>
        <p:grpSpPr>
          <a:xfrm>
            <a:off x="-9450" y="1339350"/>
            <a:ext cx="9181500" cy="3820500"/>
            <a:chOff x="-9450" y="1339350"/>
            <a:chExt cx="9181500" cy="3820500"/>
          </a:xfrm>
        </p:grpSpPr>
        <p:cxnSp>
          <p:nvCxnSpPr>
            <p:cNvPr id="920" name="Google Shape;920;p27"/>
            <p:cNvCxnSpPr/>
            <p:nvPr/>
          </p:nvCxnSpPr>
          <p:spPr>
            <a:xfrm rot="10800000">
              <a:off x="-9450" y="3180150"/>
              <a:ext cx="9181500" cy="0"/>
            </a:xfrm>
            <a:prstGeom prst="straightConnector1">
              <a:avLst/>
            </a:prstGeom>
            <a:noFill/>
            <a:ln cap="flat" cmpd="sng" w="76200">
              <a:solidFill>
                <a:srgbClr val="75B901"/>
              </a:solidFill>
              <a:prstDash val="solid"/>
              <a:round/>
              <a:headEnd len="sm" w="sm" type="none"/>
              <a:tailEnd len="sm" w="sm" type="none"/>
            </a:ln>
          </p:spPr>
        </p:cxnSp>
        <p:cxnSp>
          <p:nvCxnSpPr>
            <p:cNvPr id="921" name="Google Shape;921;p27"/>
            <p:cNvCxnSpPr/>
            <p:nvPr/>
          </p:nvCxnSpPr>
          <p:spPr>
            <a:xfrm>
              <a:off x="4572000" y="1339350"/>
              <a:ext cx="0" cy="3820500"/>
            </a:xfrm>
            <a:prstGeom prst="straightConnector1">
              <a:avLst/>
            </a:prstGeom>
            <a:noFill/>
            <a:ln cap="flat" cmpd="sng" w="76200">
              <a:solidFill>
                <a:srgbClr val="75B901"/>
              </a:solidFill>
              <a:prstDash val="solid"/>
              <a:round/>
              <a:headEnd len="sm" w="sm" type="none"/>
              <a:tailEnd len="sm" w="sm" type="none"/>
            </a:ln>
          </p:spPr>
        </p:cxnSp>
      </p:grpSp>
      <p:sp>
        <p:nvSpPr>
          <p:cNvPr id="922" name="Google Shape;922;p27"/>
          <p:cNvSpPr txBox="1"/>
          <p:nvPr/>
        </p:nvSpPr>
        <p:spPr>
          <a:xfrm>
            <a:off x="5590950" y="2198250"/>
            <a:ext cx="2018700" cy="46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lang="en" sz="2300">
                <a:solidFill>
                  <a:schemeClr val="dk1"/>
                </a:solidFill>
                <a:latin typeface="Amiko"/>
                <a:ea typeface="Amiko"/>
                <a:cs typeface="Amiko"/>
                <a:sym typeface="Amiko"/>
              </a:rPr>
              <a:t>Medical</a:t>
            </a:r>
            <a:r>
              <a:rPr lang="en" sz="2300">
                <a:solidFill>
                  <a:schemeClr val="dk1"/>
                </a:solidFill>
                <a:latin typeface="Amiko"/>
                <a:ea typeface="Amiko"/>
                <a:cs typeface="Amiko"/>
                <a:sym typeface="Amiko"/>
              </a:rPr>
              <a:t> Imaging</a:t>
            </a:r>
            <a:endParaRPr b="0" i="0" sz="2300" u="none" cap="none" strike="noStrike">
              <a:solidFill>
                <a:schemeClr val="dk1"/>
              </a:solidFill>
              <a:latin typeface="Amiko"/>
              <a:ea typeface="Amiko"/>
              <a:cs typeface="Amiko"/>
              <a:sym typeface="Amiko"/>
            </a:endParaRPr>
          </a:p>
        </p:txBody>
      </p:sp>
      <p:sp>
        <p:nvSpPr>
          <p:cNvPr id="923" name="Google Shape;923;p27"/>
          <p:cNvSpPr txBox="1"/>
          <p:nvPr/>
        </p:nvSpPr>
        <p:spPr>
          <a:xfrm>
            <a:off x="5590950" y="3976688"/>
            <a:ext cx="2018700" cy="464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lang="en" sz="2300">
                <a:solidFill>
                  <a:schemeClr val="dk1"/>
                </a:solidFill>
                <a:latin typeface="Amiko"/>
                <a:ea typeface="Amiko"/>
                <a:cs typeface="Amiko"/>
                <a:sym typeface="Amiko"/>
              </a:rPr>
              <a:t>Drug Discovery</a:t>
            </a:r>
            <a:endParaRPr b="0" i="0" sz="2300" u="none" cap="none" strike="noStrike">
              <a:solidFill>
                <a:schemeClr val="dk1"/>
              </a:solidFill>
              <a:latin typeface="Amiko"/>
              <a:ea typeface="Amiko"/>
              <a:cs typeface="Amiko"/>
              <a:sym typeface="Amiko"/>
            </a:endParaRPr>
          </a:p>
        </p:txBody>
      </p:sp>
      <p:grpSp>
        <p:nvGrpSpPr>
          <p:cNvPr id="924" name="Google Shape;924;p27"/>
          <p:cNvGrpSpPr/>
          <p:nvPr/>
        </p:nvGrpSpPr>
        <p:grpSpPr>
          <a:xfrm>
            <a:off x="714988" y="534993"/>
            <a:ext cx="644323" cy="696478"/>
            <a:chOff x="9884101" y="2516393"/>
            <a:chExt cx="644323" cy="696478"/>
          </a:xfrm>
        </p:grpSpPr>
        <p:sp>
          <p:nvSpPr>
            <p:cNvPr id="925" name="Google Shape;925;p27"/>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7"/>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7"/>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7"/>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7"/>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7"/>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7"/>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7"/>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7"/>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7"/>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7"/>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7"/>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7"/>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7"/>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7"/>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7"/>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1" name="Google Shape;941;p27"/>
          <p:cNvGrpSpPr/>
          <p:nvPr/>
        </p:nvGrpSpPr>
        <p:grpSpPr>
          <a:xfrm>
            <a:off x="7784688" y="534993"/>
            <a:ext cx="644323" cy="696478"/>
            <a:chOff x="9884101" y="2516393"/>
            <a:chExt cx="644323" cy="696478"/>
          </a:xfrm>
        </p:grpSpPr>
        <p:sp>
          <p:nvSpPr>
            <p:cNvPr id="942" name="Google Shape;942;p27"/>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7"/>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7"/>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7"/>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7"/>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7"/>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7"/>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7"/>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7"/>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7"/>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7"/>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7"/>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7"/>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7"/>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7"/>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7"/>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8" name="Google Shape;958;p27"/>
          <p:cNvSpPr txBox="1"/>
          <p:nvPr/>
        </p:nvSpPr>
        <p:spPr>
          <a:xfrm>
            <a:off x="-3009450" y="-55700"/>
            <a:ext cx="30000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AI customers include businesses and organizations that use deep learning and other AI techniques for applications such as natural language processing, computer vision, and speech recognition.</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GPUs used in medical imaging and drug discovery applications in healthcare</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As the adoption of AI in healthcare increases, Nvidia's data centre products could become essential for medical professionals who require powerful GPUs for medical imaging, drug discovery, and other healthcare applications</a:t>
            </a:r>
            <a:endParaRPr/>
          </a:p>
        </p:txBody>
      </p:sp>
      <p:pic>
        <p:nvPicPr>
          <p:cNvPr id="959" name="Google Shape;959;p27"/>
          <p:cNvPicPr preferRelativeResize="0"/>
          <p:nvPr/>
        </p:nvPicPr>
        <p:blipFill>
          <a:blip r:embed="rId3">
            <a:alphaModFix/>
          </a:blip>
          <a:stretch>
            <a:fillRect/>
          </a:stretch>
        </p:blipFill>
        <p:spPr>
          <a:xfrm>
            <a:off x="3439325" y="1700950"/>
            <a:ext cx="840725" cy="840725"/>
          </a:xfrm>
          <a:prstGeom prst="rect">
            <a:avLst/>
          </a:prstGeom>
          <a:noFill/>
          <a:ln>
            <a:noFill/>
          </a:ln>
        </p:spPr>
      </p:pic>
      <p:pic>
        <p:nvPicPr>
          <p:cNvPr id="960" name="Google Shape;960;p27"/>
          <p:cNvPicPr preferRelativeResize="0"/>
          <p:nvPr/>
        </p:nvPicPr>
        <p:blipFill>
          <a:blip r:embed="rId4">
            <a:alphaModFix/>
          </a:blip>
          <a:stretch>
            <a:fillRect/>
          </a:stretch>
        </p:blipFill>
        <p:spPr>
          <a:xfrm>
            <a:off x="4925600" y="3701175"/>
            <a:ext cx="739625" cy="739625"/>
          </a:xfrm>
          <a:prstGeom prst="rect">
            <a:avLst/>
          </a:prstGeom>
          <a:noFill/>
          <a:ln>
            <a:noFill/>
          </a:ln>
        </p:spPr>
      </p:pic>
      <p:pic>
        <p:nvPicPr>
          <p:cNvPr id="961" name="Google Shape;961;p27"/>
          <p:cNvPicPr preferRelativeResize="0"/>
          <p:nvPr/>
        </p:nvPicPr>
        <p:blipFill>
          <a:blip r:embed="rId5">
            <a:alphaModFix/>
          </a:blip>
          <a:stretch>
            <a:fillRect/>
          </a:stretch>
        </p:blipFill>
        <p:spPr>
          <a:xfrm>
            <a:off x="4925600" y="1860050"/>
            <a:ext cx="644300" cy="644300"/>
          </a:xfrm>
          <a:prstGeom prst="rect">
            <a:avLst/>
          </a:prstGeom>
          <a:noFill/>
          <a:ln>
            <a:noFill/>
          </a:ln>
        </p:spPr>
      </p:pic>
      <p:pic>
        <p:nvPicPr>
          <p:cNvPr id="962" name="Google Shape;962;p27"/>
          <p:cNvPicPr preferRelativeResize="0"/>
          <p:nvPr/>
        </p:nvPicPr>
        <p:blipFill>
          <a:blip r:embed="rId6">
            <a:alphaModFix/>
          </a:blip>
          <a:stretch>
            <a:fillRect/>
          </a:stretch>
        </p:blipFill>
        <p:spPr>
          <a:xfrm>
            <a:off x="3537537" y="3748825"/>
            <a:ext cx="644300" cy="644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219ac4cae24_0_79"/>
          <p:cNvSpPr txBox="1"/>
          <p:nvPr>
            <p:ph idx="1" type="body"/>
          </p:nvPr>
        </p:nvSpPr>
        <p:spPr>
          <a:xfrm>
            <a:off x="4525338" y="1334125"/>
            <a:ext cx="3589200" cy="6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Nvidia’s Next Billion-Dollar Business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68" name="Google Shape;968;g219ac4cae24_0_79"/>
          <p:cNvSpPr txBox="1"/>
          <p:nvPr>
            <p:ph type="title"/>
          </p:nvPr>
        </p:nvSpPr>
        <p:spPr>
          <a:xfrm flipH="1">
            <a:off x="486400" y="346525"/>
            <a:ext cx="77139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t>Automotive Industry</a:t>
            </a:r>
            <a:endParaRPr u="sng"/>
          </a:p>
          <a:p>
            <a:pPr indent="0" lvl="0" marL="0" rtl="0" algn="l">
              <a:spcBef>
                <a:spcPts val="0"/>
              </a:spcBef>
              <a:spcAft>
                <a:spcPts val="0"/>
              </a:spcAft>
              <a:buNone/>
            </a:pPr>
            <a:r>
              <a:t/>
            </a:r>
            <a:endParaRPr/>
          </a:p>
        </p:txBody>
      </p:sp>
      <p:pic>
        <p:nvPicPr>
          <p:cNvPr id="969" name="Google Shape;969;g219ac4cae24_0_79"/>
          <p:cNvPicPr preferRelativeResize="0"/>
          <p:nvPr/>
        </p:nvPicPr>
        <p:blipFill>
          <a:blip r:embed="rId3">
            <a:alphaModFix/>
          </a:blip>
          <a:stretch>
            <a:fillRect/>
          </a:stretch>
        </p:blipFill>
        <p:spPr>
          <a:xfrm>
            <a:off x="-5480800" y="717425"/>
            <a:ext cx="4972050" cy="3829050"/>
          </a:xfrm>
          <a:prstGeom prst="rect">
            <a:avLst/>
          </a:prstGeom>
          <a:noFill/>
          <a:ln>
            <a:noFill/>
          </a:ln>
        </p:spPr>
      </p:pic>
      <p:sp>
        <p:nvSpPr>
          <p:cNvPr id="970" name="Google Shape;970;g219ac4cae24_0_79"/>
          <p:cNvSpPr txBox="1"/>
          <p:nvPr/>
        </p:nvSpPr>
        <p:spPr>
          <a:xfrm>
            <a:off x="10430576" y="3383378"/>
            <a:ext cx="141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2023</a:t>
            </a:r>
            <a:endParaRPr b="1">
              <a:latin typeface="Open Sans"/>
              <a:ea typeface="Open Sans"/>
              <a:cs typeface="Open Sans"/>
              <a:sym typeface="Open Sans"/>
            </a:endParaRPr>
          </a:p>
        </p:txBody>
      </p:sp>
      <p:sp>
        <p:nvSpPr>
          <p:cNvPr id="971" name="Google Shape;971;g219ac4cae24_0_79"/>
          <p:cNvSpPr txBox="1"/>
          <p:nvPr/>
        </p:nvSpPr>
        <p:spPr>
          <a:xfrm>
            <a:off x="12315794" y="3419955"/>
            <a:ext cx="141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2028</a:t>
            </a:r>
            <a:endParaRPr b="1">
              <a:latin typeface="Open Sans"/>
              <a:ea typeface="Open Sans"/>
              <a:cs typeface="Open Sans"/>
              <a:sym typeface="Open Sans"/>
            </a:endParaRPr>
          </a:p>
        </p:txBody>
      </p:sp>
      <p:sp>
        <p:nvSpPr>
          <p:cNvPr id="972" name="Google Shape;972;g219ac4cae24_0_79"/>
          <p:cNvSpPr/>
          <p:nvPr/>
        </p:nvSpPr>
        <p:spPr>
          <a:xfrm>
            <a:off x="12147562" y="1545749"/>
            <a:ext cx="1755000" cy="1846200"/>
          </a:xfrm>
          <a:prstGeom prst="ellipse">
            <a:avLst/>
          </a:prstGeom>
          <a:solidFill>
            <a:srgbClr val="5FB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219ac4cae24_0_79"/>
          <p:cNvSpPr/>
          <p:nvPr/>
        </p:nvSpPr>
        <p:spPr>
          <a:xfrm>
            <a:off x="10754932" y="2245961"/>
            <a:ext cx="1118400" cy="1173900"/>
          </a:xfrm>
          <a:prstGeom prst="ellipse">
            <a:avLst/>
          </a:prstGeom>
          <a:solidFill>
            <a:srgbClr val="5FB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219ac4cae24_0_79"/>
          <p:cNvSpPr txBox="1"/>
          <p:nvPr/>
        </p:nvSpPr>
        <p:spPr>
          <a:xfrm>
            <a:off x="10781919" y="2579597"/>
            <a:ext cx="1064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AFAFA"/>
                </a:solidFill>
                <a:latin typeface="Open Sans"/>
                <a:ea typeface="Open Sans"/>
                <a:cs typeface="Open Sans"/>
                <a:sym typeface="Open Sans"/>
              </a:rPr>
              <a:t>$903M</a:t>
            </a:r>
            <a:endParaRPr b="1" sz="1500">
              <a:solidFill>
                <a:srgbClr val="FAFAFA"/>
              </a:solidFill>
              <a:latin typeface="Open Sans"/>
              <a:ea typeface="Open Sans"/>
              <a:cs typeface="Open Sans"/>
              <a:sym typeface="Open Sans"/>
            </a:endParaRPr>
          </a:p>
        </p:txBody>
      </p:sp>
      <p:sp>
        <p:nvSpPr>
          <p:cNvPr id="975" name="Google Shape;975;g219ac4cae24_0_79"/>
          <p:cNvSpPr txBox="1"/>
          <p:nvPr/>
        </p:nvSpPr>
        <p:spPr>
          <a:xfrm>
            <a:off x="12465773" y="2288491"/>
            <a:ext cx="1118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AFAFA"/>
                </a:solidFill>
                <a:latin typeface="Open Sans"/>
                <a:ea typeface="Open Sans"/>
                <a:cs typeface="Open Sans"/>
                <a:sym typeface="Open Sans"/>
              </a:rPr>
              <a:t>$11B</a:t>
            </a:r>
            <a:endParaRPr b="1" sz="1600">
              <a:solidFill>
                <a:srgbClr val="FAFAFA"/>
              </a:solidFill>
              <a:latin typeface="Open Sans"/>
              <a:ea typeface="Open Sans"/>
              <a:cs typeface="Open Sans"/>
              <a:sym typeface="Open Sans"/>
            </a:endParaRPr>
          </a:p>
        </p:txBody>
      </p:sp>
      <p:sp>
        <p:nvSpPr>
          <p:cNvPr id="976" name="Google Shape;976;g219ac4cae24_0_79"/>
          <p:cNvSpPr txBox="1"/>
          <p:nvPr/>
        </p:nvSpPr>
        <p:spPr>
          <a:xfrm>
            <a:off x="13992561" y="2288482"/>
            <a:ext cx="1307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FF0000"/>
                </a:solidFill>
                <a:latin typeface="Open Sans"/>
                <a:ea typeface="Open Sans"/>
                <a:cs typeface="Open Sans"/>
                <a:sym typeface="Open Sans"/>
              </a:rPr>
              <a:t>12X</a:t>
            </a:r>
            <a:endParaRPr b="1" sz="2500">
              <a:solidFill>
                <a:srgbClr val="FF0000"/>
              </a:solidFill>
              <a:latin typeface="Open Sans"/>
              <a:ea typeface="Open Sans"/>
              <a:cs typeface="Open Sans"/>
              <a:sym typeface="Open Sans"/>
            </a:endParaRPr>
          </a:p>
        </p:txBody>
      </p:sp>
      <p:pic>
        <p:nvPicPr>
          <p:cNvPr id="977" name="Google Shape;977;g219ac4cae24_0_79" title="Chart"/>
          <p:cNvPicPr preferRelativeResize="0"/>
          <p:nvPr/>
        </p:nvPicPr>
        <p:blipFill>
          <a:blip r:embed="rId4">
            <a:alphaModFix/>
          </a:blip>
          <a:stretch>
            <a:fillRect/>
          </a:stretch>
        </p:blipFill>
        <p:spPr>
          <a:xfrm>
            <a:off x="3943749" y="1698150"/>
            <a:ext cx="4752375" cy="2938550"/>
          </a:xfrm>
          <a:prstGeom prst="rect">
            <a:avLst/>
          </a:prstGeom>
          <a:noFill/>
          <a:ln>
            <a:noFill/>
          </a:ln>
        </p:spPr>
      </p:pic>
      <p:sp>
        <p:nvSpPr>
          <p:cNvPr id="978" name="Google Shape;978;g219ac4cae24_0_79"/>
          <p:cNvSpPr txBox="1"/>
          <p:nvPr/>
        </p:nvSpPr>
        <p:spPr>
          <a:xfrm>
            <a:off x="301600" y="1250300"/>
            <a:ext cx="34134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pen Sans"/>
              <a:buChar char="●"/>
            </a:pPr>
            <a:r>
              <a:rPr lang="en" sz="1600">
                <a:solidFill>
                  <a:schemeClr val="dk1"/>
                </a:solidFill>
                <a:latin typeface="Open Sans"/>
                <a:ea typeface="Open Sans"/>
                <a:cs typeface="Open Sans"/>
                <a:sym typeface="Open Sans"/>
              </a:rPr>
              <a:t>Collaboration more than 320 partners</a:t>
            </a:r>
            <a:endParaRPr sz="1600">
              <a:solidFill>
                <a:schemeClr val="dk1"/>
              </a:solidFill>
              <a:latin typeface="Open Sans"/>
              <a:ea typeface="Open Sans"/>
              <a:cs typeface="Open Sans"/>
              <a:sym typeface="Open Sans"/>
            </a:endParaRPr>
          </a:p>
          <a:p>
            <a:pPr indent="-330200" lvl="1" marL="9144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To develop AI systems for self-driving vehicles</a:t>
            </a:r>
            <a:endParaRPr sz="1600">
              <a:solidFill>
                <a:schemeClr val="dk1"/>
              </a:solidFill>
              <a:latin typeface="Open Sans"/>
              <a:ea typeface="Open Sans"/>
              <a:cs typeface="Open Sans"/>
              <a:sym typeface="Open Sans"/>
            </a:endParaRPr>
          </a:p>
          <a:p>
            <a:pPr indent="-330200" lvl="1" marL="9144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Audi, BMW, and Mercedes-Benz</a:t>
            </a:r>
            <a:endParaRPr sz="1600">
              <a:solidFill>
                <a:schemeClr val="dk1"/>
              </a:solidFill>
              <a:latin typeface="Open Sans"/>
              <a:ea typeface="Open Sans"/>
              <a:cs typeface="Open Sans"/>
              <a:sym typeface="Open Sans"/>
            </a:endParaRPr>
          </a:p>
          <a:p>
            <a:pPr indent="-330200" lvl="1" marL="914400" rtl="0" algn="l">
              <a:spcBef>
                <a:spcPts val="0"/>
              </a:spcBef>
              <a:spcAft>
                <a:spcPts val="0"/>
              </a:spcAft>
              <a:buSzPts val="1600"/>
              <a:buFont typeface="Open Sans"/>
              <a:buChar char="○"/>
            </a:pPr>
            <a:r>
              <a:rPr lang="en" sz="1600">
                <a:solidFill>
                  <a:schemeClr val="dk1"/>
                </a:solidFill>
                <a:latin typeface="Open Sans"/>
                <a:ea typeface="Open Sans"/>
                <a:cs typeface="Open Sans"/>
                <a:sym typeface="Open Sans"/>
              </a:rPr>
              <a:t>To strengthen presence in the market</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Secured 6-year pipeline worth $11bn</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Revenue expected to grow at a CAGR of 50% from fiscal 2023-2025</a:t>
            </a:r>
            <a:endParaRPr sz="16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g22d2c24ea83_1_26"/>
          <p:cNvSpPr txBox="1"/>
          <p:nvPr>
            <p:ph idx="2" type="title"/>
          </p:nvPr>
        </p:nvSpPr>
        <p:spPr>
          <a:xfrm>
            <a:off x="6796400" y="523425"/>
            <a:ext cx="1632600" cy="1020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04</a:t>
            </a:r>
            <a:endParaRPr/>
          </a:p>
        </p:txBody>
      </p:sp>
      <p:sp>
        <p:nvSpPr>
          <p:cNvPr id="984" name="Google Shape;984;g22d2c24ea83_1_26"/>
          <p:cNvSpPr txBox="1"/>
          <p:nvPr>
            <p:ph type="title"/>
          </p:nvPr>
        </p:nvSpPr>
        <p:spPr>
          <a:xfrm>
            <a:off x="4271725" y="1544025"/>
            <a:ext cx="4446000" cy="1542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en"/>
              <a:t>Our </a:t>
            </a:r>
            <a:endParaRPr/>
          </a:p>
          <a:p>
            <a:pPr indent="0" lvl="0" marL="0" rtl="0" algn="r">
              <a:lnSpc>
                <a:spcPct val="100000"/>
              </a:lnSpc>
              <a:spcBef>
                <a:spcPts val="0"/>
              </a:spcBef>
              <a:spcAft>
                <a:spcPts val="0"/>
              </a:spcAft>
              <a:buSzPts val="3600"/>
              <a:buNone/>
            </a:pPr>
            <a:r>
              <a:rPr lang="en"/>
              <a:t>Assumptions</a:t>
            </a:r>
            <a:endParaRPr/>
          </a:p>
        </p:txBody>
      </p:sp>
      <p:cxnSp>
        <p:nvCxnSpPr>
          <p:cNvPr id="985" name="Google Shape;985;g22d2c24ea83_1_26"/>
          <p:cNvCxnSpPr/>
          <p:nvPr/>
        </p:nvCxnSpPr>
        <p:spPr>
          <a:xfrm>
            <a:off x="5229325" y="3295650"/>
            <a:ext cx="3914700" cy="0"/>
          </a:xfrm>
          <a:prstGeom prst="straightConnector1">
            <a:avLst/>
          </a:prstGeom>
          <a:noFill/>
          <a:ln cap="flat" cmpd="sng" w="76200">
            <a:solidFill>
              <a:schemeClr val="accent1"/>
            </a:solidFill>
            <a:prstDash val="solid"/>
            <a:round/>
            <a:headEnd len="sm" w="sm" type="none"/>
            <a:tailEnd len="sm" w="sm" type="none"/>
          </a:ln>
        </p:spPr>
      </p:cxnSp>
      <p:pic>
        <p:nvPicPr>
          <p:cNvPr id="986" name="Google Shape;986;g22d2c24ea83_1_26"/>
          <p:cNvPicPr preferRelativeResize="0"/>
          <p:nvPr/>
        </p:nvPicPr>
        <p:blipFill>
          <a:blip r:embed="rId3">
            <a:alphaModFix/>
          </a:blip>
          <a:stretch>
            <a:fillRect/>
          </a:stretch>
        </p:blipFill>
        <p:spPr>
          <a:xfrm>
            <a:off x="359925" y="434638"/>
            <a:ext cx="3352800" cy="2219325"/>
          </a:xfrm>
          <a:prstGeom prst="rect">
            <a:avLst/>
          </a:prstGeom>
          <a:noFill/>
          <a:ln>
            <a:noFill/>
          </a:ln>
        </p:spPr>
      </p:pic>
      <p:pic>
        <p:nvPicPr>
          <p:cNvPr id="987" name="Google Shape;987;g22d2c24ea83_1_26"/>
          <p:cNvPicPr preferRelativeResize="0"/>
          <p:nvPr/>
        </p:nvPicPr>
        <p:blipFill>
          <a:blip r:embed="rId4">
            <a:alphaModFix/>
          </a:blip>
          <a:stretch>
            <a:fillRect/>
          </a:stretch>
        </p:blipFill>
        <p:spPr>
          <a:xfrm>
            <a:off x="359925" y="2764300"/>
            <a:ext cx="3352800" cy="21993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grpSp>
        <p:nvGrpSpPr>
          <p:cNvPr id="992" name="Google Shape;992;g22e03401863_0_104"/>
          <p:cNvGrpSpPr/>
          <p:nvPr/>
        </p:nvGrpSpPr>
        <p:grpSpPr>
          <a:xfrm>
            <a:off x="7785488" y="537368"/>
            <a:ext cx="644323" cy="696478"/>
            <a:chOff x="9884101" y="2516393"/>
            <a:chExt cx="644323" cy="696478"/>
          </a:xfrm>
        </p:grpSpPr>
        <p:sp>
          <p:nvSpPr>
            <p:cNvPr id="993" name="Google Shape;993;g22e03401863_0_104"/>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22e03401863_0_104"/>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22e03401863_0_104"/>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2e03401863_0_104"/>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2e03401863_0_104"/>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22e03401863_0_104"/>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22e03401863_0_104"/>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22e03401863_0_104"/>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22e03401863_0_104"/>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22e03401863_0_104"/>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22e03401863_0_104"/>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22e03401863_0_104"/>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22e03401863_0_104"/>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22e03401863_0_104"/>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22e03401863_0_104"/>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22e03401863_0_104"/>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9" name="Google Shape;1009;g22e03401863_0_104"/>
          <p:cNvSpPr txBox="1"/>
          <p:nvPr/>
        </p:nvSpPr>
        <p:spPr>
          <a:xfrm>
            <a:off x="540100" y="1233850"/>
            <a:ext cx="80637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Open Sans"/>
                <a:ea typeface="Open Sans"/>
                <a:cs typeface="Open Sans"/>
                <a:sym typeface="Open Sans"/>
              </a:rPr>
              <a:t>Increasing </a:t>
            </a:r>
            <a:r>
              <a:rPr lang="en" sz="1700">
                <a:latin typeface="Open Sans"/>
                <a:ea typeface="Open Sans"/>
                <a:cs typeface="Open Sans"/>
                <a:sym typeface="Open Sans"/>
              </a:rPr>
              <a:t>competition</a:t>
            </a:r>
            <a:r>
              <a:rPr lang="en" sz="1700">
                <a:latin typeface="Open Sans"/>
                <a:ea typeface="Open Sans"/>
                <a:cs typeface="Open Sans"/>
                <a:sym typeface="Open Sans"/>
              </a:rPr>
              <a:t> from a plethora of players  </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Increasingly easier to </a:t>
            </a:r>
            <a:r>
              <a:rPr lang="en" sz="1700">
                <a:latin typeface="Open Sans"/>
                <a:ea typeface="Open Sans"/>
                <a:cs typeface="Open Sans"/>
                <a:sym typeface="Open Sans"/>
              </a:rPr>
              <a:t>design</a:t>
            </a:r>
            <a:r>
              <a:rPr lang="en" sz="1700">
                <a:latin typeface="Open Sans"/>
                <a:ea typeface="Open Sans"/>
                <a:cs typeface="Open Sans"/>
                <a:sym typeface="Open Sans"/>
              </a:rPr>
              <a:t> and manufacture new chips</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Established chip companies (AMD, Intel)</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Hyperscalers (Google, Amazon)</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Startups (Cerebras, Graphcore)</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Longer-term threat to NVIDIA’s market share</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AMD</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Significant experience in consumer GPU market</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Data centre GPUs quickly catching up in performance</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Efforts in building a more comprehensive software portfolio</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 sz="1700">
                <a:latin typeface="Open Sans"/>
                <a:ea typeface="Open Sans"/>
                <a:cs typeface="Open Sans"/>
                <a:sym typeface="Open Sans"/>
              </a:rPr>
              <a:t>Acquisitions eg. Xilinx and Pensando</a:t>
            </a:r>
            <a:endParaRPr sz="1700">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010" name="Google Shape;1010;g22e03401863_0_104"/>
          <p:cNvSpPr txBox="1"/>
          <p:nvPr>
            <p:ph type="title"/>
          </p:nvPr>
        </p:nvSpPr>
        <p:spPr>
          <a:xfrm flipH="1">
            <a:off x="4154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Competitors unable to catch up</a:t>
            </a:r>
            <a:endParaRPr u="sng"/>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22d83263f24_0_5"/>
          <p:cNvSpPr/>
          <p:nvPr/>
        </p:nvSpPr>
        <p:spPr>
          <a:xfrm>
            <a:off x="715050" y="1135112"/>
            <a:ext cx="3660900" cy="1733400"/>
          </a:xfrm>
          <a:prstGeom prst="rect">
            <a:avLst/>
          </a:prstGeom>
          <a:solidFill>
            <a:srgbClr val="6AA84F"/>
          </a:solidFill>
          <a:ln cap="flat" cmpd="sng" w="38100">
            <a:solidFill>
              <a:srgbClr val="6AA84F"/>
            </a:solidFill>
            <a:prstDash val="solid"/>
            <a:miter lim="8000"/>
            <a:headEnd len="sm" w="sm" type="none"/>
            <a:tailEnd len="sm" w="sm" type="none"/>
          </a:ln>
        </p:spPr>
        <p:txBody>
          <a:bodyPr anchorCtr="0" anchor="b" bIns="457200"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chemeClr val="lt1"/>
              </a:solidFill>
              <a:latin typeface="Amiko"/>
              <a:ea typeface="Amiko"/>
              <a:cs typeface="Amiko"/>
              <a:sym typeface="Amiko"/>
            </a:endParaRPr>
          </a:p>
        </p:txBody>
      </p:sp>
      <p:sp>
        <p:nvSpPr>
          <p:cNvPr id="1016" name="Google Shape;1016;g22d83263f24_0_5"/>
          <p:cNvSpPr txBox="1"/>
          <p:nvPr>
            <p:ph idx="2" type="subTitle"/>
          </p:nvPr>
        </p:nvSpPr>
        <p:spPr>
          <a:xfrm>
            <a:off x="1192500" y="1622006"/>
            <a:ext cx="2706000" cy="75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a:solidFill>
                  <a:srgbClr val="FAFAFA"/>
                </a:solidFill>
                <a:latin typeface="Open Sans"/>
                <a:ea typeface="Open Sans"/>
                <a:cs typeface="Open Sans"/>
                <a:sym typeface="Open Sans"/>
              </a:rPr>
              <a:t>Lack of </a:t>
            </a:r>
            <a:endParaRPr b="1">
              <a:solidFill>
                <a:srgbClr val="FAFAFA"/>
              </a:solidFill>
              <a:latin typeface="Open Sans"/>
              <a:ea typeface="Open Sans"/>
              <a:cs typeface="Open Sans"/>
              <a:sym typeface="Open Sans"/>
            </a:endParaRPr>
          </a:p>
          <a:p>
            <a:pPr indent="0" lvl="0" marL="0" rtl="0" algn="ctr">
              <a:lnSpc>
                <a:spcPct val="100000"/>
              </a:lnSpc>
              <a:spcBef>
                <a:spcPts val="0"/>
              </a:spcBef>
              <a:spcAft>
                <a:spcPts val="0"/>
              </a:spcAft>
              <a:buSzPts val="2400"/>
              <a:buNone/>
            </a:pPr>
            <a:r>
              <a:rPr b="1" lang="en">
                <a:solidFill>
                  <a:srgbClr val="FAFAFA"/>
                </a:solidFill>
                <a:latin typeface="Open Sans"/>
                <a:ea typeface="Open Sans"/>
                <a:cs typeface="Open Sans"/>
                <a:sym typeface="Open Sans"/>
              </a:rPr>
              <a:t>External events</a:t>
            </a:r>
            <a:endParaRPr b="1">
              <a:solidFill>
                <a:srgbClr val="FAFAFA"/>
              </a:solidFill>
              <a:latin typeface="Open Sans"/>
              <a:ea typeface="Open Sans"/>
              <a:cs typeface="Open Sans"/>
              <a:sym typeface="Open Sans"/>
            </a:endParaRPr>
          </a:p>
        </p:txBody>
      </p:sp>
      <p:grpSp>
        <p:nvGrpSpPr>
          <p:cNvPr id="1017" name="Google Shape;1017;g22d83263f24_0_5"/>
          <p:cNvGrpSpPr/>
          <p:nvPr/>
        </p:nvGrpSpPr>
        <p:grpSpPr>
          <a:xfrm>
            <a:off x="7804594" y="1342235"/>
            <a:ext cx="360355" cy="360742"/>
            <a:chOff x="3539102" y="2427549"/>
            <a:chExt cx="355099" cy="355481"/>
          </a:xfrm>
        </p:grpSpPr>
        <p:sp>
          <p:nvSpPr>
            <p:cNvPr id="1018" name="Google Shape;1018;g22d83263f24_0_5"/>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22d83263f24_0_5"/>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0" name="Google Shape;1020;g22d83263f24_0_5"/>
          <p:cNvGrpSpPr/>
          <p:nvPr/>
        </p:nvGrpSpPr>
        <p:grpSpPr>
          <a:xfrm>
            <a:off x="7785488" y="537368"/>
            <a:ext cx="644323" cy="696478"/>
            <a:chOff x="9884101" y="2516393"/>
            <a:chExt cx="644323" cy="696478"/>
          </a:xfrm>
        </p:grpSpPr>
        <p:sp>
          <p:nvSpPr>
            <p:cNvPr id="1021" name="Google Shape;1021;g22d83263f24_0_5"/>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22d83263f24_0_5"/>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22d83263f24_0_5"/>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22d83263f24_0_5"/>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22d83263f24_0_5"/>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g22d83263f24_0_5"/>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22d83263f24_0_5"/>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22d83263f24_0_5"/>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22d83263f24_0_5"/>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22d83263f24_0_5"/>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22d83263f24_0_5"/>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22d83263f24_0_5"/>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22d83263f24_0_5"/>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22d83263f24_0_5"/>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22d83263f24_0_5"/>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22d83263f24_0_5"/>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7" name="Google Shape;1037;g22d83263f24_0_5"/>
          <p:cNvSpPr/>
          <p:nvPr/>
        </p:nvSpPr>
        <p:spPr>
          <a:xfrm>
            <a:off x="4768050" y="1139254"/>
            <a:ext cx="3660900" cy="1733400"/>
          </a:xfrm>
          <a:prstGeom prst="rect">
            <a:avLst/>
          </a:prstGeom>
          <a:solidFill>
            <a:srgbClr val="6AA84F"/>
          </a:solidFill>
          <a:ln cap="flat" cmpd="sng" w="38100">
            <a:solidFill>
              <a:srgbClr val="6AA84F"/>
            </a:solidFill>
            <a:prstDash val="solid"/>
            <a:miter lim="8000"/>
            <a:headEnd len="sm" w="sm" type="none"/>
            <a:tailEnd len="sm" w="sm" type="none"/>
          </a:ln>
        </p:spPr>
        <p:txBody>
          <a:bodyPr anchorCtr="0" anchor="b" bIns="457200"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chemeClr val="lt1"/>
              </a:solidFill>
              <a:latin typeface="Amiko"/>
              <a:ea typeface="Amiko"/>
              <a:cs typeface="Amiko"/>
              <a:sym typeface="Amiko"/>
            </a:endParaRPr>
          </a:p>
        </p:txBody>
      </p:sp>
      <p:sp>
        <p:nvSpPr>
          <p:cNvPr id="1038" name="Google Shape;1038;g22d83263f24_0_5"/>
          <p:cNvSpPr txBox="1"/>
          <p:nvPr>
            <p:ph idx="1" type="subTitle"/>
          </p:nvPr>
        </p:nvSpPr>
        <p:spPr>
          <a:xfrm>
            <a:off x="5395050" y="1621994"/>
            <a:ext cx="2406900" cy="75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a:solidFill>
                  <a:srgbClr val="FAFAFA"/>
                </a:solidFill>
                <a:latin typeface="Open Sans"/>
                <a:ea typeface="Open Sans"/>
                <a:cs typeface="Open Sans"/>
                <a:sym typeface="Open Sans"/>
              </a:rPr>
              <a:t>Robust demand for AI</a:t>
            </a:r>
            <a:endParaRPr b="1">
              <a:solidFill>
                <a:srgbClr val="FAFAFA"/>
              </a:solidFill>
              <a:latin typeface="Open Sans"/>
              <a:ea typeface="Open Sans"/>
              <a:cs typeface="Open Sans"/>
              <a:sym typeface="Open Sans"/>
            </a:endParaRPr>
          </a:p>
        </p:txBody>
      </p:sp>
      <p:sp>
        <p:nvSpPr>
          <p:cNvPr id="1039" name="Google Shape;1039;g22d83263f24_0_5"/>
          <p:cNvSpPr txBox="1"/>
          <p:nvPr/>
        </p:nvSpPr>
        <p:spPr>
          <a:xfrm>
            <a:off x="542700" y="3030175"/>
            <a:ext cx="40056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Post-COVID-19 demand</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Pricing shock</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Inventory issues</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Geopolitical concerns</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sp>
        <p:nvSpPr>
          <p:cNvPr id="1040" name="Google Shape;1040;g22d83263f24_0_5"/>
          <p:cNvSpPr txBox="1"/>
          <p:nvPr/>
        </p:nvSpPr>
        <p:spPr>
          <a:xfrm>
            <a:off x="4595700" y="3030175"/>
            <a:ext cx="40056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Demand for AI and HPC workloads in the coming future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
          <p:cNvSpPr txBox="1"/>
          <p:nvPr>
            <p:ph idx="2" type="title"/>
          </p:nvPr>
        </p:nvSpPr>
        <p:spPr>
          <a:xfrm>
            <a:off x="6796400" y="523425"/>
            <a:ext cx="1632600" cy="1020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01</a:t>
            </a:r>
            <a:endParaRPr/>
          </a:p>
        </p:txBody>
      </p:sp>
      <p:sp>
        <p:nvSpPr>
          <p:cNvPr id="565" name="Google Shape;565;p4"/>
          <p:cNvSpPr txBox="1"/>
          <p:nvPr>
            <p:ph type="title"/>
          </p:nvPr>
        </p:nvSpPr>
        <p:spPr>
          <a:xfrm>
            <a:off x="5015301" y="1543925"/>
            <a:ext cx="3413700" cy="1542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en"/>
              <a:t>Nvidia’s</a:t>
            </a:r>
            <a:endParaRPr/>
          </a:p>
          <a:p>
            <a:pPr indent="0" lvl="0" marL="0" rtl="0" algn="r">
              <a:lnSpc>
                <a:spcPct val="100000"/>
              </a:lnSpc>
              <a:spcBef>
                <a:spcPts val="0"/>
              </a:spcBef>
              <a:spcAft>
                <a:spcPts val="0"/>
              </a:spcAft>
              <a:buSzPts val="3600"/>
              <a:buNone/>
            </a:pPr>
            <a:r>
              <a:rPr lang="en"/>
              <a:t>Overview</a:t>
            </a:r>
            <a:endParaRPr/>
          </a:p>
        </p:txBody>
      </p:sp>
      <p:cxnSp>
        <p:nvCxnSpPr>
          <p:cNvPr id="566" name="Google Shape;566;p4"/>
          <p:cNvCxnSpPr/>
          <p:nvPr/>
        </p:nvCxnSpPr>
        <p:spPr>
          <a:xfrm>
            <a:off x="5229325" y="3295650"/>
            <a:ext cx="3914700" cy="0"/>
          </a:xfrm>
          <a:prstGeom prst="straightConnector1">
            <a:avLst/>
          </a:prstGeom>
          <a:noFill/>
          <a:ln cap="flat" cmpd="sng" w="76200">
            <a:solidFill>
              <a:srgbClr val="000000"/>
            </a:solidFill>
            <a:prstDash val="solid"/>
            <a:round/>
            <a:headEnd len="sm" w="sm" type="none"/>
            <a:tailEnd len="sm" w="sm" type="none"/>
          </a:ln>
        </p:spPr>
      </p:cxnSp>
      <p:pic>
        <p:nvPicPr>
          <p:cNvPr id="567" name="Google Shape;567;p4"/>
          <p:cNvPicPr preferRelativeResize="0"/>
          <p:nvPr/>
        </p:nvPicPr>
        <p:blipFill>
          <a:blip r:embed="rId3">
            <a:alphaModFix/>
          </a:blip>
          <a:stretch>
            <a:fillRect/>
          </a:stretch>
        </p:blipFill>
        <p:spPr>
          <a:xfrm>
            <a:off x="359925" y="2764300"/>
            <a:ext cx="3352800" cy="2199359"/>
          </a:xfrm>
          <a:prstGeom prst="rect">
            <a:avLst/>
          </a:prstGeom>
          <a:noFill/>
          <a:ln>
            <a:noFill/>
          </a:ln>
        </p:spPr>
      </p:pic>
      <p:pic>
        <p:nvPicPr>
          <p:cNvPr id="568" name="Google Shape;568;p4"/>
          <p:cNvPicPr preferRelativeResize="0"/>
          <p:nvPr/>
        </p:nvPicPr>
        <p:blipFill>
          <a:blip r:embed="rId4">
            <a:alphaModFix/>
          </a:blip>
          <a:stretch>
            <a:fillRect/>
          </a:stretch>
        </p:blipFill>
        <p:spPr>
          <a:xfrm>
            <a:off x="359925" y="434638"/>
            <a:ext cx="3352800" cy="2219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g22d2c24ea83_1_40"/>
          <p:cNvSpPr txBox="1"/>
          <p:nvPr>
            <p:ph idx="4294967295" type="ctrTitle"/>
          </p:nvPr>
        </p:nvSpPr>
        <p:spPr>
          <a:xfrm>
            <a:off x="4257050" y="664050"/>
            <a:ext cx="3743100" cy="87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
              <a:t>NVIDIA</a:t>
            </a:r>
            <a:endParaRPr/>
          </a:p>
        </p:txBody>
      </p:sp>
      <p:pic>
        <p:nvPicPr>
          <p:cNvPr id="1046" name="Google Shape;1046;g22d2c24ea83_1_40"/>
          <p:cNvPicPr preferRelativeResize="0"/>
          <p:nvPr>
            <p:ph idx="2" type="pic"/>
          </p:nvPr>
        </p:nvPicPr>
        <p:blipFill rotWithShape="1">
          <a:blip r:embed="rId3">
            <a:alphaModFix/>
          </a:blip>
          <a:srcRect b="0" l="2171" r="2162" t="0"/>
          <a:stretch/>
        </p:blipFill>
        <p:spPr>
          <a:xfrm>
            <a:off x="715000" y="537100"/>
            <a:ext cx="2590801" cy="4069202"/>
          </a:xfrm>
          <a:prstGeom prst="rect">
            <a:avLst/>
          </a:prstGeom>
          <a:noFill/>
          <a:ln>
            <a:noFill/>
          </a:ln>
        </p:spPr>
      </p:pic>
      <p:cxnSp>
        <p:nvCxnSpPr>
          <p:cNvPr id="1047" name="Google Shape;1047;g22d2c24ea83_1_40"/>
          <p:cNvCxnSpPr/>
          <p:nvPr/>
        </p:nvCxnSpPr>
        <p:spPr>
          <a:xfrm flipH="1" rot="10800000">
            <a:off x="3849825" y="1533750"/>
            <a:ext cx="5301300" cy="9300"/>
          </a:xfrm>
          <a:prstGeom prst="straightConnector1">
            <a:avLst/>
          </a:prstGeom>
          <a:noFill/>
          <a:ln cap="flat" cmpd="sng" w="76200">
            <a:solidFill>
              <a:schemeClr val="accent1"/>
            </a:solidFill>
            <a:prstDash val="solid"/>
            <a:round/>
            <a:headEnd len="sm" w="sm" type="none"/>
            <a:tailEnd len="sm" w="sm" type="none"/>
          </a:ln>
        </p:spPr>
      </p:cxnSp>
      <p:sp>
        <p:nvSpPr>
          <p:cNvPr id="1048" name="Google Shape;1048;g22d2c24ea83_1_40"/>
          <p:cNvSpPr txBox="1"/>
          <p:nvPr>
            <p:ph idx="4294967295" type="ctrTitle"/>
          </p:nvPr>
        </p:nvSpPr>
        <p:spPr>
          <a:xfrm>
            <a:off x="3849825" y="1773725"/>
            <a:ext cx="4270800" cy="87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b="1" lang="en" sz="1800">
                <a:latin typeface="Open Sans"/>
                <a:ea typeface="Open Sans"/>
                <a:cs typeface="Open Sans"/>
                <a:sym typeface="Open Sans"/>
              </a:rPr>
              <a:t>Powerhouse in industry</a:t>
            </a:r>
            <a:endParaRPr b="1"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Extensive software infrastructure</a:t>
            </a:r>
            <a:endParaRPr sz="1800">
              <a:latin typeface="Open Sans"/>
              <a:ea typeface="Open Sans"/>
              <a:cs typeface="Open Sans"/>
              <a:sym typeface="Open Sans"/>
            </a:endParaRPr>
          </a:p>
          <a:p>
            <a:pPr indent="-342900" lvl="1" marL="914400" rtl="0" algn="l">
              <a:spcBef>
                <a:spcPts val="0"/>
              </a:spcBef>
              <a:spcAft>
                <a:spcPts val="0"/>
              </a:spcAft>
              <a:buSzPts val="1800"/>
              <a:buFont typeface="Open Sans"/>
              <a:buChar char="○"/>
            </a:pPr>
            <a:r>
              <a:rPr lang="en" sz="1800">
                <a:latin typeface="Open Sans"/>
                <a:ea typeface="Open Sans"/>
                <a:cs typeface="Open Sans"/>
                <a:sym typeface="Open Sans"/>
              </a:rPr>
              <a:t>Preferred partner for industry leaders</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b="1" lang="en" sz="1800">
                <a:latin typeface="Open Sans"/>
                <a:ea typeface="Open Sans"/>
                <a:cs typeface="Open Sans"/>
                <a:sym typeface="Open Sans"/>
              </a:rPr>
              <a:t>Current ventures with high potential for growth</a:t>
            </a:r>
            <a:endParaRPr b="1"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b="1" lang="en" sz="1800">
                <a:latin typeface="Open Sans"/>
                <a:ea typeface="Open Sans"/>
                <a:cs typeface="Open Sans"/>
                <a:sym typeface="Open Sans"/>
              </a:rPr>
              <a:t>Buy call at USD298.50</a:t>
            </a:r>
            <a:endParaRPr b="1" sz="1800">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g22e68b77861_0_133"/>
          <p:cNvSpPr txBox="1"/>
          <p:nvPr>
            <p:ph idx="4294967295" type="ctrTitle"/>
          </p:nvPr>
        </p:nvSpPr>
        <p:spPr>
          <a:xfrm>
            <a:off x="1582650" y="2132250"/>
            <a:ext cx="5978700" cy="87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00"/>
              <a:buNone/>
            </a:pPr>
            <a:r>
              <a:rPr lang="en" sz="6000"/>
              <a:t>THANK YOU!</a:t>
            </a:r>
            <a:endParaRPr sz="6000"/>
          </a:p>
        </p:txBody>
      </p:sp>
      <p:cxnSp>
        <p:nvCxnSpPr>
          <p:cNvPr id="1054" name="Google Shape;1054;g22e68b77861_0_133"/>
          <p:cNvCxnSpPr/>
          <p:nvPr/>
        </p:nvCxnSpPr>
        <p:spPr>
          <a:xfrm flipH="1" rot="10800000">
            <a:off x="0" y="3865550"/>
            <a:ext cx="9149100" cy="21600"/>
          </a:xfrm>
          <a:prstGeom prst="straightConnector1">
            <a:avLst/>
          </a:prstGeom>
          <a:noFill/>
          <a:ln cap="flat" cmpd="sng" w="76200">
            <a:solidFill>
              <a:schemeClr val="accent1"/>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8" name="Shape 1058"/>
        <p:cNvGrpSpPr/>
        <p:nvPr/>
      </p:nvGrpSpPr>
      <p:grpSpPr>
        <a:xfrm>
          <a:off x="0" y="0"/>
          <a:ext cx="0" cy="0"/>
          <a:chOff x="0" y="0"/>
          <a:chExt cx="0" cy="0"/>
        </a:xfrm>
      </p:grpSpPr>
      <p:grpSp>
        <p:nvGrpSpPr>
          <p:cNvPr id="1059" name="Google Shape;1059;g22e68b77861_2_106"/>
          <p:cNvGrpSpPr/>
          <p:nvPr/>
        </p:nvGrpSpPr>
        <p:grpSpPr>
          <a:xfrm>
            <a:off x="7785488" y="537368"/>
            <a:ext cx="644323" cy="696478"/>
            <a:chOff x="9884101" y="2516393"/>
            <a:chExt cx="644323" cy="696478"/>
          </a:xfrm>
        </p:grpSpPr>
        <p:sp>
          <p:nvSpPr>
            <p:cNvPr id="1060" name="Google Shape;1060;g22e68b77861_2_106"/>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22e68b77861_2_106"/>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22e68b77861_2_106"/>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g22e68b77861_2_106"/>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22e68b77861_2_106"/>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22e68b77861_2_106"/>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22e68b77861_2_106"/>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22e68b77861_2_106"/>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g22e68b77861_2_106"/>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22e68b77861_2_106"/>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22e68b77861_2_106"/>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22e68b77861_2_106"/>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22e68b77861_2_106"/>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22e68b77861_2_106"/>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g22e68b77861_2_106"/>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22e68b77861_2_106"/>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6" name="Google Shape;1076;g22e68b77861_2_106"/>
          <p:cNvSpPr txBox="1"/>
          <p:nvPr/>
        </p:nvSpPr>
        <p:spPr>
          <a:xfrm>
            <a:off x="501675" y="1526775"/>
            <a:ext cx="8063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Cloud service providers are the largest customer segment for Nvidia's data centre products.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1077" name="Google Shape;1077;g22e68b77861_2_106"/>
          <p:cNvPicPr preferRelativeResize="0"/>
          <p:nvPr/>
        </p:nvPicPr>
        <p:blipFill>
          <a:blip r:embed="rId3">
            <a:alphaModFix/>
          </a:blip>
          <a:stretch>
            <a:fillRect/>
          </a:stretch>
        </p:blipFill>
        <p:spPr>
          <a:xfrm>
            <a:off x="1575500" y="2636475"/>
            <a:ext cx="5992976" cy="2284375"/>
          </a:xfrm>
          <a:prstGeom prst="rect">
            <a:avLst/>
          </a:prstGeom>
          <a:noFill/>
          <a:ln>
            <a:noFill/>
          </a:ln>
        </p:spPr>
      </p:pic>
      <p:sp>
        <p:nvSpPr>
          <p:cNvPr id="1078" name="Google Shape;1078;g22e68b77861_2_106"/>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Cloud Service Provider (CSP)</a:t>
            </a:r>
            <a:endParaRPr u="sng"/>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2" name="Shape 1082"/>
        <p:cNvGrpSpPr/>
        <p:nvPr/>
      </p:nvGrpSpPr>
      <p:grpSpPr>
        <a:xfrm>
          <a:off x="0" y="0"/>
          <a:ext cx="0" cy="0"/>
          <a:chOff x="0" y="0"/>
          <a:chExt cx="0" cy="0"/>
        </a:xfrm>
      </p:grpSpPr>
      <p:grpSp>
        <p:nvGrpSpPr>
          <p:cNvPr id="1083" name="Google Shape;1083;g22e68b77861_2_82"/>
          <p:cNvGrpSpPr/>
          <p:nvPr/>
        </p:nvGrpSpPr>
        <p:grpSpPr>
          <a:xfrm>
            <a:off x="7785488" y="537368"/>
            <a:ext cx="644323" cy="696478"/>
            <a:chOff x="9884101" y="2516393"/>
            <a:chExt cx="644323" cy="696478"/>
          </a:xfrm>
        </p:grpSpPr>
        <p:sp>
          <p:nvSpPr>
            <p:cNvPr id="1084" name="Google Shape;1084;g22e68b77861_2_82"/>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22e68b77861_2_82"/>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22e68b77861_2_82"/>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22e68b77861_2_82"/>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g22e68b77861_2_82"/>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g22e68b77861_2_82"/>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22e68b77861_2_82"/>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22e68b77861_2_82"/>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22e68b77861_2_82"/>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22e68b77861_2_82"/>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22e68b77861_2_82"/>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22e68b77861_2_82"/>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22e68b77861_2_82"/>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22e68b77861_2_82"/>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22e68b77861_2_82"/>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22e68b77861_2_82"/>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0" name="Google Shape;1100;g22e68b77861_2_82"/>
          <p:cNvSpPr txBox="1"/>
          <p:nvPr/>
        </p:nvSpPr>
        <p:spPr>
          <a:xfrm>
            <a:off x="501675" y="1526775"/>
            <a:ext cx="40350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 intends to focus on new growth boosters for its data centres business, such as inference, data science and machine learning techniques to consolidate its presence in this niche market.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 anticipates data centre TAM to more than double to $50 billion by 2023.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Considered most preferred by data centre operators, NVIDIA’s GPUs are likely to help the company grab a larger market space.</a:t>
            </a:r>
            <a:endParaRPr>
              <a:latin typeface="Open Sans"/>
              <a:ea typeface="Open Sans"/>
              <a:cs typeface="Open Sans"/>
              <a:sym typeface="Open Sans"/>
            </a:endParaRPr>
          </a:p>
        </p:txBody>
      </p:sp>
      <p:pic>
        <p:nvPicPr>
          <p:cNvPr id="1101" name="Google Shape;1101;g22e68b77861_2_82">
            <a:hlinkClick r:id="rId3"/>
          </p:cNvPr>
          <p:cNvPicPr preferRelativeResize="0"/>
          <p:nvPr/>
        </p:nvPicPr>
        <p:blipFill>
          <a:blip r:embed="rId4">
            <a:alphaModFix/>
          </a:blip>
          <a:stretch>
            <a:fillRect/>
          </a:stretch>
        </p:blipFill>
        <p:spPr>
          <a:xfrm>
            <a:off x="4417250" y="1377900"/>
            <a:ext cx="4650276" cy="2637450"/>
          </a:xfrm>
          <a:prstGeom prst="rect">
            <a:avLst/>
          </a:prstGeom>
          <a:noFill/>
          <a:ln>
            <a:noFill/>
          </a:ln>
        </p:spPr>
      </p:pic>
      <p:sp>
        <p:nvSpPr>
          <p:cNvPr id="1102" name="Google Shape;1102;g22e68b77861_2_82"/>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Market Outlook</a:t>
            </a:r>
            <a:endParaRPr u="sng"/>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6" name="Shape 1106"/>
        <p:cNvGrpSpPr/>
        <p:nvPr/>
      </p:nvGrpSpPr>
      <p:grpSpPr>
        <a:xfrm>
          <a:off x="0" y="0"/>
          <a:ext cx="0" cy="0"/>
          <a:chOff x="0" y="0"/>
          <a:chExt cx="0" cy="0"/>
        </a:xfrm>
      </p:grpSpPr>
      <p:sp>
        <p:nvSpPr>
          <p:cNvPr id="1107" name="Google Shape;1107;g219ac4cae24_0_92"/>
          <p:cNvSpPr/>
          <p:nvPr/>
        </p:nvSpPr>
        <p:spPr>
          <a:xfrm>
            <a:off x="486700" y="2389250"/>
            <a:ext cx="2367000" cy="1056300"/>
          </a:xfrm>
          <a:prstGeom prst="roundRect">
            <a:avLst>
              <a:gd fmla="val 16667" name="adj"/>
            </a:avLst>
          </a:prstGeom>
          <a:solidFill>
            <a:srgbClr val="92D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19ac4cae24_0_92"/>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Automotive Industry Focus</a:t>
            </a:r>
            <a:endParaRPr u="sng"/>
          </a:p>
          <a:p>
            <a:pPr indent="0" lvl="0" marL="0" rtl="0" algn="l">
              <a:spcBef>
                <a:spcPts val="0"/>
              </a:spcBef>
              <a:spcAft>
                <a:spcPts val="0"/>
              </a:spcAft>
              <a:buNone/>
            </a:pPr>
            <a:r>
              <a:t/>
            </a:r>
            <a:endParaRPr/>
          </a:p>
        </p:txBody>
      </p:sp>
      <p:pic>
        <p:nvPicPr>
          <p:cNvPr id="1109" name="Google Shape;1109;g219ac4cae24_0_92"/>
          <p:cNvPicPr preferRelativeResize="0"/>
          <p:nvPr/>
        </p:nvPicPr>
        <p:blipFill>
          <a:blip r:embed="rId3">
            <a:alphaModFix/>
          </a:blip>
          <a:stretch>
            <a:fillRect/>
          </a:stretch>
        </p:blipFill>
        <p:spPr>
          <a:xfrm>
            <a:off x="-5049475" y="557675"/>
            <a:ext cx="4972050" cy="3829050"/>
          </a:xfrm>
          <a:prstGeom prst="rect">
            <a:avLst/>
          </a:prstGeom>
          <a:noFill/>
          <a:ln>
            <a:noFill/>
          </a:ln>
        </p:spPr>
      </p:pic>
      <p:sp>
        <p:nvSpPr>
          <p:cNvPr id="1110" name="Google Shape;1110;g219ac4cae24_0_92"/>
          <p:cNvSpPr txBox="1"/>
          <p:nvPr/>
        </p:nvSpPr>
        <p:spPr>
          <a:xfrm>
            <a:off x="486700" y="2517200"/>
            <a:ext cx="2183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Open Sans"/>
                <a:ea typeface="Open Sans"/>
                <a:cs typeface="Open Sans"/>
                <a:sym typeface="Open Sans"/>
              </a:rPr>
              <a:t>20</a:t>
            </a:r>
            <a:r>
              <a:rPr lang="en" sz="2000">
                <a:latin typeface="Open Sans"/>
                <a:ea typeface="Open Sans"/>
                <a:cs typeface="Open Sans"/>
                <a:sym typeface="Open Sans"/>
              </a:rPr>
              <a:t> of 30 Passenger EV</a:t>
            </a:r>
            <a:endParaRPr sz="2000">
              <a:latin typeface="Open Sans"/>
              <a:ea typeface="Open Sans"/>
              <a:cs typeface="Open Sans"/>
              <a:sym typeface="Open Sans"/>
            </a:endParaRPr>
          </a:p>
        </p:txBody>
      </p:sp>
      <p:sp>
        <p:nvSpPr>
          <p:cNvPr id="1111" name="Google Shape;1111;g219ac4cae24_0_92"/>
          <p:cNvSpPr/>
          <p:nvPr/>
        </p:nvSpPr>
        <p:spPr>
          <a:xfrm>
            <a:off x="3156500" y="2389250"/>
            <a:ext cx="2367000" cy="1056300"/>
          </a:xfrm>
          <a:prstGeom prst="roundRect">
            <a:avLst>
              <a:gd fmla="val 16667" name="adj"/>
            </a:avLst>
          </a:prstGeom>
          <a:solidFill>
            <a:srgbClr val="92D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g219ac4cae24_0_92"/>
          <p:cNvSpPr txBox="1"/>
          <p:nvPr/>
        </p:nvSpPr>
        <p:spPr>
          <a:xfrm>
            <a:off x="3156500" y="2517200"/>
            <a:ext cx="2183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Open Sans"/>
                <a:ea typeface="Open Sans"/>
                <a:cs typeface="Open Sans"/>
                <a:sym typeface="Open Sans"/>
              </a:rPr>
              <a:t>7 </a:t>
            </a:r>
            <a:r>
              <a:rPr lang="en" sz="2000">
                <a:latin typeface="Open Sans"/>
                <a:ea typeface="Open Sans"/>
                <a:cs typeface="Open Sans"/>
                <a:sym typeface="Open Sans"/>
              </a:rPr>
              <a:t>of 10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Trucking</a:t>
            </a:r>
            <a:endParaRPr sz="2000">
              <a:latin typeface="Open Sans"/>
              <a:ea typeface="Open Sans"/>
              <a:cs typeface="Open Sans"/>
              <a:sym typeface="Open Sans"/>
            </a:endParaRPr>
          </a:p>
        </p:txBody>
      </p:sp>
      <p:sp>
        <p:nvSpPr>
          <p:cNvPr id="1113" name="Google Shape;1113;g219ac4cae24_0_92"/>
          <p:cNvSpPr/>
          <p:nvPr/>
        </p:nvSpPr>
        <p:spPr>
          <a:xfrm>
            <a:off x="5826300" y="2389250"/>
            <a:ext cx="2367000" cy="1056300"/>
          </a:xfrm>
          <a:prstGeom prst="roundRect">
            <a:avLst>
              <a:gd fmla="val 16667" name="adj"/>
            </a:avLst>
          </a:prstGeom>
          <a:solidFill>
            <a:srgbClr val="92D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g219ac4cae24_0_92"/>
          <p:cNvSpPr txBox="1"/>
          <p:nvPr/>
        </p:nvSpPr>
        <p:spPr>
          <a:xfrm>
            <a:off x="5826300" y="2517200"/>
            <a:ext cx="2183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Open Sans"/>
                <a:ea typeface="Open Sans"/>
                <a:cs typeface="Open Sans"/>
                <a:sym typeface="Open Sans"/>
              </a:rPr>
              <a:t>8</a:t>
            </a:r>
            <a:r>
              <a:rPr b="1" lang="en" sz="2000">
                <a:latin typeface="Open Sans"/>
                <a:ea typeface="Open Sans"/>
                <a:cs typeface="Open Sans"/>
                <a:sym typeface="Open Sans"/>
              </a:rPr>
              <a:t> </a:t>
            </a:r>
            <a:r>
              <a:rPr lang="en" sz="2000">
                <a:latin typeface="Open Sans"/>
                <a:ea typeface="Open Sans"/>
                <a:cs typeface="Open Sans"/>
                <a:sym typeface="Open Sans"/>
              </a:rPr>
              <a:t>of 10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Robotaxi</a:t>
            </a:r>
            <a:endParaRPr sz="20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8" name="Shape 1118"/>
        <p:cNvGrpSpPr/>
        <p:nvPr/>
      </p:nvGrpSpPr>
      <p:grpSpPr>
        <a:xfrm>
          <a:off x="0" y="0"/>
          <a:ext cx="0" cy="0"/>
          <a:chOff x="0" y="0"/>
          <a:chExt cx="0" cy="0"/>
        </a:xfrm>
      </p:grpSpPr>
      <p:grpSp>
        <p:nvGrpSpPr>
          <p:cNvPr id="1119" name="Google Shape;1119;g22d83263f24_0_164"/>
          <p:cNvGrpSpPr/>
          <p:nvPr/>
        </p:nvGrpSpPr>
        <p:grpSpPr>
          <a:xfrm>
            <a:off x="7785488" y="537368"/>
            <a:ext cx="644323" cy="696478"/>
            <a:chOff x="9884101" y="2516393"/>
            <a:chExt cx="644323" cy="696478"/>
          </a:xfrm>
        </p:grpSpPr>
        <p:sp>
          <p:nvSpPr>
            <p:cNvPr id="1120" name="Google Shape;1120;g22d83263f24_0_164"/>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g22d83263f24_0_164"/>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g22d83263f24_0_164"/>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22d83263f24_0_164"/>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22d83263f24_0_164"/>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22d83263f24_0_164"/>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g22d83263f24_0_164"/>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22d83263f24_0_164"/>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22d83263f24_0_164"/>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g22d83263f24_0_164"/>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g22d83263f24_0_164"/>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22d83263f24_0_164"/>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22d83263f24_0_164"/>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22d83263f24_0_164"/>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22d83263f24_0_164"/>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22d83263f24_0_164"/>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6" name="Google Shape;1136;g22d83263f24_0_164"/>
          <p:cNvSpPr txBox="1"/>
          <p:nvPr/>
        </p:nvSpPr>
        <p:spPr>
          <a:xfrm>
            <a:off x="501675" y="1526775"/>
            <a:ext cx="8063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 has a strong focus on artificial intelligence (AI) and machine learning (ML)</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Leveraging its GPU technology to develop solutions for customers to process vast amounts of data quickly and accurately</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Leader in the AI market and capitalizing on the growing demand for AI technologies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Developed a suite of software and hardware products for customers to build and deploy AI applications quickly and easily</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E.g. NVIDIA EGX is an AI infrastructure platform enabling customers to run AI workloads at the edge of the network, closer to where data is generated</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Reduced latency and improved performance, particularly in autonomous vehicles and industrial automation applications</a:t>
            </a:r>
            <a:endParaRPr>
              <a:latin typeface="Open Sans"/>
              <a:ea typeface="Open Sans"/>
              <a:cs typeface="Open Sans"/>
              <a:sym typeface="Open Sans"/>
            </a:endParaRPr>
          </a:p>
        </p:txBody>
      </p:sp>
      <p:sp>
        <p:nvSpPr>
          <p:cNvPr id="1137" name="Google Shape;1137;g22d83263f24_0_164"/>
          <p:cNvSpPr txBox="1"/>
          <p:nvPr>
            <p:ph type="title"/>
          </p:nvPr>
        </p:nvSpPr>
        <p:spPr>
          <a:xfrm flipH="1">
            <a:off x="715000" y="422725"/>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NVIDIA's Focus on AI and Infrastructure</a:t>
            </a:r>
            <a:endParaRPr u="sng"/>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1" name="Shape 1141"/>
        <p:cNvGrpSpPr/>
        <p:nvPr/>
      </p:nvGrpSpPr>
      <p:grpSpPr>
        <a:xfrm>
          <a:off x="0" y="0"/>
          <a:ext cx="0" cy="0"/>
          <a:chOff x="0" y="0"/>
          <a:chExt cx="0" cy="0"/>
        </a:xfrm>
      </p:grpSpPr>
      <p:sp>
        <p:nvSpPr>
          <p:cNvPr id="1142" name="Google Shape;1142;g22e68b77861_2_56"/>
          <p:cNvSpPr txBox="1"/>
          <p:nvPr>
            <p:ph type="title"/>
          </p:nvPr>
        </p:nvSpPr>
        <p:spPr>
          <a:xfrm>
            <a:off x="257900" y="1355725"/>
            <a:ext cx="4877700" cy="1303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9600"/>
              <a:buNone/>
            </a:pPr>
            <a:r>
              <a:rPr lang="en" sz="6400"/>
              <a:t>$100 Billion</a:t>
            </a:r>
            <a:endParaRPr sz="6400"/>
          </a:p>
        </p:txBody>
      </p:sp>
      <p:sp>
        <p:nvSpPr>
          <p:cNvPr id="1143" name="Google Shape;1143;g22e68b77861_2_56"/>
          <p:cNvSpPr txBox="1"/>
          <p:nvPr>
            <p:ph idx="1" type="subTitle"/>
          </p:nvPr>
        </p:nvSpPr>
        <p:spPr>
          <a:xfrm>
            <a:off x="715100" y="3091175"/>
            <a:ext cx="3556800" cy="6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Global healthcare AI market projected to grow at a CAGR of 40.4% between 2021 and 2028</a:t>
            </a:r>
            <a:endParaRPr/>
          </a:p>
        </p:txBody>
      </p:sp>
      <p:cxnSp>
        <p:nvCxnSpPr>
          <p:cNvPr id="1144" name="Google Shape;1144;g22e68b77861_2_56"/>
          <p:cNvCxnSpPr/>
          <p:nvPr/>
        </p:nvCxnSpPr>
        <p:spPr>
          <a:xfrm>
            <a:off x="0" y="2913281"/>
            <a:ext cx="4943700" cy="0"/>
          </a:xfrm>
          <a:prstGeom prst="straightConnector1">
            <a:avLst/>
          </a:prstGeom>
          <a:noFill/>
          <a:ln cap="flat" cmpd="sng" w="76200">
            <a:solidFill>
              <a:schemeClr val="accent1"/>
            </a:solidFill>
            <a:prstDash val="solid"/>
            <a:round/>
            <a:headEnd len="sm" w="sm" type="none"/>
            <a:tailEnd len="sm" w="sm" type="none"/>
          </a:ln>
        </p:spPr>
      </p:cxnSp>
      <p:pic>
        <p:nvPicPr>
          <p:cNvPr id="1145" name="Google Shape;1145;g22e68b77861_2_56"/>
          <p:cNvPicPr preferRelativeResize="0"/>
          <p:nvPr/>
        </p:nvPicPr>
        <p:blipFill>
          <a:blip r:embed="rId3">
            <a:alphaModFix/>
          </a:blip>
          <a:stretch>
            <a:fillRect/>
          </a:stretch>
        </p:blipFill>
        <p:spPr>
          <a:xfrm>
            <a:off x="5135600" y="1393497"/>
            <a:ext cx="3895025" cy="235652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9" name="Shape 1149"/>
        <p:cNvGrpSpPr/>
        <p:nvPr/>
      </p:nvGrpSpPr>
      <p:grpSpPr>
        <a:xfrm>
          <a:off x="0" y="0"/>
          <a:ext cx="0" cy="0"/>
          <a:chOff x="0" y="0"/>
          <a:chExt cx="0" cy="0"/>
        </a:xfrm>
      </p:grpSpPr>
      <p:grpSp>
        <p:nvGrpSpPr>
          <p:cNvPr id="1150" name="Google Shape;1150;g22d83263f24_0_191"/>
          <p:cNvGrpSpPr/>
          <p:nvPr/>
        </p:nvGrpSpPr>
        <p:grpSpPr>
          <a:xfrm>
            <a:off x="7785488" y="537368"/>
            <a:ext cx="644323" cy="696478"/>
            <a:chOff x="9884101" y="2516393"/>
            <a:chExt cx="644323" cy="696478"/>
          </a:xfrm>
        </p:grpSpPr>
        <p:sp>
          <p:nvSpPr>
            <p:cNvPr id="1151" name="Google Shape;1151;g22d83263f24_0_191"/>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22d83263f24_0_191"/>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22d83263f24_0_191"/>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22d83263f24_0_191"/>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22d83263f24_0_191"/>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22d83263f24_0_191"/>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22d83263f24_0_191"/>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22d83263f24_0_191"/>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22d83263f24_0_191"/>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22d83263f24_0_191"/>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22d83263f24_0_191"/>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22d83263f24_0_191"/>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22d83263f24_0_191"/>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2d83263f24_0_191"/>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22d83263f24_0_191"/>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22d83263f24_0_191"/>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7" name="Google Shape;1167;g22d83263f24_0_191"/>
          <p:cNvSpPr txBox="1"/>
          <p:nvPr/>
        </p:nvSpPr>
        <p:spPr>
          <a:xfrm>
            <a:off x="472775" y="1363025"/>
            <a:ext cx="8063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GPUs used in medical imaging and drug discovery applications in healthcare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Clara platform enables healthcare providers to process and analyze medical data more efficiently</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Clara leverages Nvidia's expertise in AI and deep learning to help healthcare professionals make more accurate and faster diagnoses, develop new treatments and drugs, and improve overall patient outcomes.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GPUs used in medical imaging and drug discovery applications in healthcare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As the adoption of AI in healthcare increases, Nvidia's data centre products could become essential for medical professionals who require powerful GPUs for medical imaging, drug discovery, and other healthcare applications</a:t>
            </a:r>
            <a:endParaRPr>
              <a:latin typeface="Open Sans"/>
              <a:ea typeface="Open Sans"/>
              <a:cs typeface="Open Sans"/>
              <a:sym typeface="Open Sans"/>
            </a:endParaRPr>
          </a:p>
        </p:txBody>
      </p:sp>
      <p:sp>
        <p:nvSpPr>
          <p:cNvPr id="1168" name="Google Shape;1168;g22d83263f24_0_191"/>
          <p:cNvSpPr/>
          <p:nvPr/>
        </p:nvSpPr>
        <p:spPr>
          <a:xfrm>
            <a:off x="8338616" y="4440116"/>
            <a:ext cx="419641" cy="419602"/>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22d83263f24_0_191"/>
          <p:cNvSpPr txBox="1"/>
          <p:nvPr>
            <p:ph type="title"/>
          </p:nvPr>
        </p:nvSpPr>
        <p:spPr>
          <a:xfrm flipH="1">
            <a:off x="262925" y="341200"/>
            <a:ext cx="74175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Healthcare Industry Focus</a:t>
            </a:r>
            <a:endParaRPr u="sng"/>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3" name="Shape 1173"/>
        <p:cNvGrpSpPr/>
        <p:nvPr/>
      </p:nvGrpSpPr>
      <p:grpSpPr>
        <a:xfrm>
          <a:off x="0" y="0"/>
          <a:ext cx="0" cy="0"/>
          <a:chOff x="0" y="0"/>
          <a:chExt cx="0" cy="0"/>
        </a:xfrm>
      </p:grpSpPr>
      <p:cxnSp>
        <p:nvCxnSpPr>
          <p:cNvPr id="1174" name="Google Shape;1174;g22e68b77861_2_291"/>
          <p:cNvCxnSpPr/>
          <p:nvPr/>
        </p:nvCxnSpPr>
        <p:spPr>
          <a:xfrm>
            <a:off x="4337650" y="1546125"/>
            <a:ext cx="4457700" cy="0"/>
          </a:xfrm>
          <a:prstGeom prst="straightConnector1">
            <a:avLst/>
          </a:prstGeom>
          <a:noFill/>
          <a:ln cap="flat" cmpd="sng" w="76200">
            <a:solidFill>
              <a:schemeClr val="accent1"/>
            </a:solidFill>
            <a:prstDash val="solid"/>
            <a:round/>
            <a:headEnd len="sm" w="sm" type="none"/>
            <a:tailEnd len="sm" w="sm" type="none"/>
          </a:ln>
        </p:spPr>
      </p:cxnSp>
      <p:pic>
        <p:nvPicPr>
          <p:cNvPr id="1175" name="Google Shape;1175;g22e68b77861_2_291"/>
          <p:cNvPicPr preferRelativeResize="0"/>
          <p:nvPr/>
        </p:nvPicPr>
        <p:blipFill>
          <a:blip r:embed="rId3">
            <a:alphaModFix/>
          </a:blip>
          <a:stretch>
            <a:fillRect/>
          </a:stretch>
        </p:blipFill>
        <p:spPr>
          <a:xfrm>
            <a:off x="152400" y="2676200"/>
            <a:ext cx="3908429" cy="2314901"/>
          </a:xfrm>
          <a:prstGeom prst="rect">
            <a:avLst/>
          </a:prstGeom>
          <a:noFill/>
          <a:ln>
            <a:noFill/>
          </a:ln>
        </p:spPr>
      </p:pic>
      <p:pic>
        <p:nvPicPr>
          <p:cNvPr id="1176" name="Google Shape;1176;g22e68b77861_2_291"/>
          <p:cNvPicPr preferRelativeResize="0"/>
          <p:nvPr/>
        </p:nvPicPr>
        <p:blipFill>
          <a:blip r:embed="rId4">
            <a:alphaModFix/>
          </a:blip>
          <a:stretch>
            <a:fillRect/>
          </a:stretch>
        </p:blipFill>
        <p:spPr>
          <a:xfrm>
            <a:off x="4253145" y="2676200"/>
            <a:ext cx="4629805" cy="2314899"/>
          </a:xfrm>
          <a:prstGeom prst="rect">
            <a:avLst/>
          </a:prstGeom>
          <a:noFill/>
          <a:ln>
            <a:noFill/>
          </a:ln>
        </p:spPr>
      </p:pic>
      <p:sp>
        <p:nvSpPr>
          <p:cNvPr id="1177" name="Google Shape;1177;g22e68b77861_2_291"/>
          <p:cNvSpPr txBox="1"/>
          <p:nvPr>
            <p:ph idx="4294967295" type="subTitle"/>
          </p:nvPr>
        </p:nvSpPr>
        <p:spPr>
          <a:xfrm flipH="1">
            <a:off x="715500" y="657450"/>
            <a:ext cx="6815700" cy="12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300">
                <a:latin typeface="Amiko"/>
                <a:ea typeface="Amiko"/>
                <a:cs typeface="Amiko"/>
                <a:sym typeface="Amiko"/>
              </a:rPr>
              <a:t>Global autonomous vehicle market projected to grow at a CAGR of 63.1% between 2020 and 2030</a:t>
            </a:r>
            <a:endParaRPr sz="2300">
              <a:latin typeface="Amiko"/>
              <a:ea typeface="Amiko"/>
              <a:cs typeface="Amiko"/>
              <a:sym typeface="Amik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1" name="Shape 1181"/>
        <p:cNvGrpSpPr/>
        <p:nvPr/>
      </p:nvGrpSpPr>
      <p:grpSpPr>
        <a:xfrm>
          <a:off x="0" y="0"/>
          <a:ext cx="0" cy="0"/>
          <a:chOff x="0" y="0"/>
          <a:chExt cx="0" cy="0"/>
        </a:xfrm>
      </p:grpSpPr>
      <p:grpSp>
        <p:nvGrpSpPr>
          <p:cNvPr id="1182" name="Google Shape;1182;g22e68b77861_0_0"/>
          <p:cNvGrpSpPr/>
          <p:nvPr/>
        </p:nvGrpSpPr>
        <p:grpSpPr>
          <a:xfrm>
            <a:off x="7785488" y="537368"/>
            <a:ext cx="644323" cy="696478"/>
            <a:chOff x="9884101" y="2516393"/>
            <a:chExt cx="644323" cy="696478"/>
          </a:xfrm>
        </p:grpSpPr>
        <p:sp>
          <p:nvSpPr>
            <p:cNvPr id="1183" name="Google Shape;1183;g22e68b77861_0_0"/>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22e68b77861_0_0"/>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22e68b77861_0_0"/>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22e68b77861_0_0"/>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22e68b77861_0_0"/>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22e68b77861_0_0"/>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22e68b77861_0_0"/>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22e68b77861_0_0"/>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22e68b77861_0_0"/>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22e68b77861_0_0"/>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22e68b77861_0_0"/>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22e68b77861_0_0"/>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22e68b77861_0_0"/>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22e68b77861_0_0"/>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22e68b77861_0_0"/>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22e68b77861_0_0"/>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9" name="Google Shape;1199;g22e68b77861_0_0"/>
          <p:cNvSpPr txBox="1"/>
          <p:nvPr/>
        </p:nvSpPr>
        <p:spPr>
          <a:xfrm>
            <a:off x="501675" y="1526775"/>
            <a:ext cx="80637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AMD and Intel</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NVIDIA's acquisition of Mellanox Technologies in 2020 aimed to enhance the company's capabilities in high-performance computing and networking solutions. Here are some key benefits: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Strengthening data center capabilities: Mellanox's technology enables faster data transfer and processing, enhancing the performance and efficiency of NVIDIA's data center products.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Expanding customer base: NVIDIA gains access to Mellanox's strong customer base in the data center market, enabling it to sell its own products and services and expand its revenue.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Diversifying revenue streams: NVIDIA can reduce its reliance on its GPU business and generate revenue from other sources by expanding into the data center market.</a:t>
            </a:r>
            <a:endParaRPr>
              <a:latin typeface="Open Sans"/>
              <a:ea typeface="Open Sans"/>
              <a:cs typeface="Open Sans"/>
              <a:sym typeface="Open Sans"/>
            </a:endParaRPr>
          </a:p>
        </p:txBody>
      </p:sp>
      <p:sp>
        <p:nvSpPr>
          <p:cNvPr id="1200" name="Google Shape;1200;g22e68b77861_0_0"/>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Competitors</a:t>
            </a:r>
            <a:endParaRPr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24"/>
          <p:cNvSpPr txBox="1"/>
          <p:nvPr>
            <p:ph type="title"/>
          </p:nvPr>
        </p:nvSpPr>
        <p:spPr>
          <a:xfrm flipH="1">
            <a:off x="415300" y="341200"/>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3300"/>
              <a:buNone/>
            </a:pPr>
            <a:r>
              <a:rPr lang="en" u="sng"/>
              <a:t>Nvidia Overview</a:t>
            </a:r>
            <a:endParaRPr u="sng"/>
          </a:p>
        </p:txBody>
      </p:sp>
      <p:sp>
        <p:nvSpPr>
          <p:cNvPr id="574" name="Google Shape;574;p24"/>
          <p:cNvSpPr txBox="1"/>
          <p:nvPr/>
        </p:nvSpPr>
        <p:spPr>
          <a:xfrm>
            <a:off x="445500" y="2123850"/>
            <a:ext cx="3661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Open Sans"/>
                <a:ea typeface="Open Sans"/>
                <a:cs typeface="Open Sans"/>
                <a:sym typeface="Open Sans"/>
              </a:rPr>
              <a:t>Nvidia’s Business model: </a:t>
            </a:r>
            <a:endParaRPr b="1">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Graphics Segment</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Compute &amp; Networking segment</a:t>
            </a:r>
            <a:endParaRPr>
              <a:latin typeface="Open Sans"/>
              <a:ea typeface="Open Sans"/>
              <a:cs typeface="Open Sans"/>
              <a:sym typeface="Open Sans"/>
            </a:endParaRPr>
          </a:p>
        </p:txBody>
      </p:sp>
      <p:pic>
        <p:nvPicPr>
          <p:cNvPr id="575" name="Google Shape;575;p24"/>
          <p:cNvPicPr preferRelativeResize="0"/>
          <p:nvPr/>
        </p:nvPicPr>
        <p:blipFill>
          <a:blip r:embed="rId3">
            <a:alphaModFix/>
          </a:blip>
          <a:stretch>
            <a:fillRect/>
          </a:stretch>
        </p:blipFill>
        <p:spPr>
          <a:xfrm>
            <a:off x="4008500" y="656825"/>
            <a:ext cx="4915100" cy="3017782"/>
          </a:xfrm>
          <a:prstGeom prst="rect">
            <a:avLst/>
          </a:prstGeom>
          <a:noFill/>
          <a:ln>
            <a:noFill/>
          </a:ln>
        </p:spPr>
      </p:pic>
      <p:sp>
        <p:nvSpPr>
          <p:cNvPr id="576" name="Google Shape;576;p24"/>
          <p:cNvSpPr txBox="1"/>
          <p:nvPr/>
        </p:nvSpPr>
        <p:spPr>
          <a:xfrm>
            <a:off x="4106700" y="3674600"/>
            <a:ext cx="4718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*$100 invested on 1/29/17 in stocks and indices, including reinvestment of dividends</a:t>
            </a:r>
            <a:endParaRPr sz="900">
              <a:latin typeface="Open Sans"/>
              <a:ea typeface="Open Sans"/>
              <a:cs typeface="Open Sans"/>
              <a:sym typeface="Open Sans"/>
            </a:endParaRPr>
          </a:p>
        </p:txBody>
      </p:sp>
      <p:graphicFrame>
        <p:nvGraphicFramePr>
          <p:cNvPr id="577" name="Google Shape;577;p24"/>
          <p:cNvGraphicFramePr/>
          <p:nvPr/>
        </p:nvGraphicFramePr>
        <p:xfrm>
          <a:off x="4008575" y="4040165"/>
          <a:ext cx="3000000" cy="3000000"/>
        </p:xfrm>
        <a:graphic>
          <a:graphicData uri="http://schemas.openxmlformats.org/drawingml/2006/table">
            <a:tbl>
              <a:tblPr>
                <a:noFill/>
                <a:tableStyleId>{A6D30C1D-FC57-4469-8D14-70352DF7CD5F}</a:tableStyleId>
              </a:tblPr>
              <a:tblGrid>
                <a:gridCol w="1220275"/>
                <a:gridCol w="622775"/>
                <a:gridCol w="622775"/>
                <a:gridCol w="622775"/>
                <a:gridCol w="622775"/>
                <a:gridCol w="622775"/>
                <a:gridCol w="622775"/>
              </a:tblGrid>
              <a:tr h="255500">
                <a:tc>
                  <a:txBody>
                    <a:bodyPr/>
                    <a:lstStyle/>
                    <a:p>
                      <a:pPr indent="0" lvl="0" marL="0" rtl="0" algn="l">
                        <a:spcBef>
                          <a:spcPts val="0"/>
                        </a:spcBef>
                        <a:spcAft>
                          <a:spcPts val="0"/>
                        </a:spcAft>
                        <a:buNone/>
                      </a:pPr>
                      <a:r>
                        <a:t/>
                      </a:r>
                      <a:endParaRPr/>
                    </a:p>
                  </a:txBody>
                  <a:tcPr marT="19050" marB="19050" marR="9525" marL="9525" anchor="b"/>
                </a:tc>
                <a:tc>
                  <a:txBody>
                    <a:bodyPr/>
                    <a:lstStyle/>
                    <a:p>
                      <a:pPr indent="0" lvl="0" marL="0" rtl="0" algn="ctr">
                        <a:lnSpc>
                          <a:spcPct val="115000"/>
                        </a:lnSpc>
                        <a:spcBef>
                          <a:spcPts val="0"/>
                        </a:spcBef>
                        <a:spcAft>
                          <a:spcPts val="0"/>
                        </a:spcAft>
                        <a:buNone/>
                      </a:pPr>
                      <a:r>
                        <a:rPr b="1" lang="en" sz="1000"/>
                        <a:t>1/29/2017</a:t>
                      </a:r>
                      <a:endParaRPr b="1" sz="1000"/>
                    </a:p>
                  </a:txBody>
                  <a:tcPr marT="19050" marB="19050" marR="9525" marL="9525" anchor="ct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1/28/2018</a:t>
                      </a:r>
                      <a:endParaRPr b="1" sz="1000"/>
                    </a:p>
                  </a:txBody>
                  <a:tcPr marT="19050" marB="19050" marR="9525" marL="9525" anchor="ct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1/27/2019</a:t>
                      </a:r>
                      <a:endParaRPr b="1" sz="1000"/>
                    </a:p>
                  </a:txBody>
                  <a:tcPr marT="19050" marB="19050" marR="9525" marL="9525" anchor="ct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1/26/2020</a:t>
                      </a:r>
                      <a:endParaRPr b="1" sz="1000"/>
                    </a:p>
                  </a:txBody>
                  <a:tcPr marT="19050" marB="19050" marR="9525" marL="9525" anchor="ct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1/31/2021</a:t>
                      </a:r>
                      <a:endParaRPr b="1" sz="1000"/>
                    </a:p>
                  </a:txBody>
                  <a:tcPr marT="19050" marB="19050" marR="9525" marL="9525" anchor="ct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1/30/2022</a:t>
                      </a:r>
                      <a:endParaRPr b="1" sz="1000"/>
                    </a:p>
                  </a:txBody>
                  <a:tcPr marT="19050" marB="19050" marR="9525" marL="9525" anchor="ctr">
                    <a:lnB cap="flat" cmpd="sng" w="9525">
                      <a:solidFill>
                        <a:srgbClr val="000000"/>
                      </a:solidFill>
                      <a:prstDash val="solid"/>
                      <a:round/>
                      <a:headEnd len="sm" w="sm" type="none"/>
                      <a:tailEnd len="sm" w="sm" type="none"/>
                    </a:lnB>
                  </a:tcPr>
                </a:tc>
              </a:tr>
              <a:tr h="212925">
                <a:tc>
                  <a:txBody>
                    <a:bodyPr/>
                    <a:lstStyle/>
                    <a:p>
                      <a:pPr indent="0" lvl="0" marL="0" rtl="0" algn="ctr">
                        <a:lnSpc>
                          <a:spcPct val="115000"/>
                        </a:lnSpc>
                        <a:spcBef>
                          <a:spcPts val="0"/>
                        </a:spcBef>
                        <a:spcAft>
                          <a:spcPts val="0"/>
                        </a:spcAft>
                        <a:buNone/>
                      </a:pPr>
                      <a:r>
                        <a:rPr lang="en" sz="1000"/>
                        <a:t>NVIDIA Corporation</a:t>
                      </a:r>
                      <a:endParaRPr sz="1000"/>
                    </a:p>
                  </a:txBody>
                  <a:tcPr marT="19050" marB="19050" marR="9525" marL="9525" anchor="ctr">
                    <a:solidFill>
                      <a:srgbClr val="92D050"/>
                    </a:solidFill>
                  </a:tcPr>
                </a:tc>
                <a:tc>
                  <a:txBody>
                    <a:bodyPr/>
                    <a:lstStyle/>
                    <a:p>
                      <a:pPr indent="0" lvl="0" marL="0" rtl="0" algn="ctr">
                        <a:lnSpc>
                          <a:spcPct val="115000"/>
                        </a:lnSpc>
                        <a:spcBef>
                          <a:spcPts val="0"/>
                        </a:spcBef>
                        <a:spcAft>
                          <a:spcPts val="0"/>
                        </a:spcAft>
                        <a:buNone/>
                      </a:pPr>
                      <a:r>
                        <a:rPr lang="en" sz="1000"/>
                        <a:t>$100.00</a:t>
                      </a:r>
                      <a:endParaRPr sz="1000"/>
                    </a:p>
                  </a:txBody>
                  <a:tcPr marT="19050" marB="19050" marR="9525" marL="9525" anchor="ctr">
                    <a:lnT cap="flat" cmpd="sng" w="9525">
                      <a:solidFill>
                        <a:srgbClr val="000000"/>
                      </a:solidFill>
                      <a:prstDash val="solid"/>
                      <a:round/>
                      <a:headEnd len="sm" w="sm" type="none"/>
                      <a:tailEnd len="sm" w="sm" type="none"/>
                    </a:lnT>
                    <a:solidFill>
                      <a:srgbClr val="92D050"/>
                    </a:solidFill>
                  </a:tcPr>
                </a:tc>
                <a:tc>
                  <a:txBody>
                    <a:bodyPr/>
                    <a:lstStyle/>
                    <a:p>
                      <a:pPr indent="0" lvl="0" marL="0" rtl="0" algn="ctr">
                        <a:lnSpc>
                          <a:spcPct val="115000"/>
                        </a:lnSpc>
                        <a:spcBef>
                          <a:spcPts val="0"/>
                        </a:spcBef>
                        <a:spcAft>
                          <a:spcPts val="0"/>
                        </a:spcAft>
                        <a:buNone/>
                      </a:pPr>
                      <a:r>
                        <a:rPr lang="en" sz="1000"/>
                        <a:t>$218.55</a:t>
                      </a:r>
                      <a:endParaRPr sz="1000"/>
                    </a:p>
                  </a:txBody>
                  <a:tcPr marT="19050" marB="19050" marR="9525" marL="9525" anchor="ctr">
                    <a:lnT cap="flat" cmpd="sng" w="9525">
                      <a:solidFill>
                        <a:srgbClr val="000000"/>
                      </a:solidFill>
                      <a:prstDash val="solid"/>
                      <a:round/>
                      <a:headEnd len="sm" w="sm" type="none"/>
                      <a:tailEnd len="sm" w="sm" type="none"/>
                    </a:lnT>
                    <a:solidFill>
                      <a:srgbClr val="92D050"/>
                    </a:solidFill>
                  </a:tcPr>
                </a:tc>
                <a:tc>
                  <a:txBody>
                    <a:bodyPr/>
                    <a:lstStyle/>
                    <a:p>
                      <a:pPr indent="0" lvl="0" marL="0" rtl="0" algn="ctr">
                        <a:lnSpc>
                          <a:spcPct val="115000"/>
                        </a:lnSpc>
                        <a:spcBef>
                          <a:spcPts val="0"/>
                        </a:spcBef>
                        <a:spcAft>
                          <a:spcPts val="0"/>
                        </a:spcAft>
                        <a:buNone/>
                      </a:pPr>
                      <a:r>
                        <a:rPr lang="en" sz="1000"/>
                        <a:t>$144.24</a:t>
                      </a:r>
                      <a:endParaRPr sz="1000"/>
                    </a:p>
                  </a:txBody>
                  <a:tcPr marT="19050" marB="19050" marR="9525" marL="9525" anchor="ctr">
                    <a:lnT cap="flat" cmpd="sng" w="9525">
                      <a:solidFill>
                        <a:srgbClr val="000000"/>
                      </a:solidFill>
                      <a:prstDash val="solid"/>
                      <a:round/>
                      <a:headEnd len="sm" w="sm" type="none"/>
                      <a:tailEnd len="sm" w="sm" type="none"/>
                    </a:lnT>
                    <a:solidFill>
                      <a:srgbClr val="92D050"/>
                    </a:solidFill>
                  </a:tcPr>
                </a:tc>
                <a:tc>
                  <a:txBody>
                    <a:bodyPr/>
                    <a:lstStyle/>
                    <a:p>
                      <a:pPr indent="0" lvl="0" marL="0" rtl="0" algn="ctr">
                        <a:lnSpc>
                          <a:spcPct val="115000"/>
                        </a:lnSpc>
                        <a:spcBef>
                          <a:spcPts val="0"/>
                        </a:spcBef>
                        <a:spcAft>
                          <a:spcPts val="0"/>
                        </a:spcAft>
                        <a:buNone/>
                      </a:pPr>
                      <a:r>
                        <a:rPr lang="en" sz="1000"/>
                        <a:t>$226.48</a:t>
                      </a:r>
                      <a:endParaRPr sz="1000"/>
                    </a:p>
                  </a:txBody>
                  <a:tcPr marT="19050" marB="19050" marR="9525" marL="9525" anchor="ctr">
                    <a:lnT cap="flat" cmpd="sng" w="9525">
                      <a:solidFill>
                        <a:srgbClr val="000000"/>
                      </a:solidFill>
                      <a:prstDash val="solid"/>
                      <a:round/>
                      <a:headEnd len="sm" w="sm" type="none"/>
                      <a:tailEnd len="sm" w="sm" type="none"/>
                    </a:lnT>
                    <a:solidFill>
                      <a:srgbClr val="92D050"/>
                    </a:solidFill>
                  </a:tcPr>
                </a:tc>
                <a:tc>
                  <a:txBody>
                    <a:bodyPr/>
                    <a:lstStyle/>
                    <a:p>
                      <a:pPr indent="0" lvl="0" marL="0" rtl="0" algn="ctr">
                        <a:lnSpc>
                          <a:spcPct val="115000"/>
                        </a:lnSpc>
                        <a:spcBef>
                          <a:spcPts val="0"/>
                        </a:spcBef>
                        <a:spcAft>
                          <a:spcPts val="0"/>
                        </a:spcAft>
                        <a:buNone/>
                      </a:pPr>
                      <a:r>
                        <a:rPr lang="en" sz="1000"/>
                        <a:t>$470.59</a:t>
                      </a:r>
                      <a:endParaRPr sz="1000"/>
                    </a:p>
                  </a:txBody>
                  <a:tcPr marT="19050" marB="19050" marR="9525" marL="9525" anchor="ctr">
                    <a:lnT cap="flat" cmpd="sng" w="9525">
                      <a:solidFill>
                        <a:srgbClr val="000000"/>
                      </a:solidFill>
                      <a:prstDash val="solid"/>
                      <a:round/>
                      <a:headEnd len="sm" w="sm" type="none"/>
                      <a:tailEnd len="sm" w="sm" type="none"/>
                    </a:lnT>
                    <a:solidFill>
                      <a:srgbClr val="92D050"/>
                    </a:solidFill>
                  </a:tcPr>
                </a:tc>
                <a:tc>
                  <a:txBody>
                    <a:bodyPr/>
                    <a:lstStyle/>
                    <a:p>
                      <a:pPr indent="0" lvl="0" marL="0" rtl="0" algn="ctr">
                        <a:lnSpc>
                          <a:spcPct val="115000"/>
                        </a:lnSpc>
                        <a:spcBef>
                          <a:spcPts val="0"/>
                        </a:spcBef>
                        <a:spcAft>
                          <a:spcPts val="0"/>
                        </a:spcAft>
                        <a:buNone/>
                      </a:pPr>
                      <a:r>
                        <a:rPr lang="en" sz="1000"/>
                        <a:t>$828.15</a:t>
                      </a:r>
                      <a:endParaRPr sz="1000"/>
                    </a:p>
                  </a:txBody>
                  <a:tcPr marT="19050" marB="19050" marR="9525" marL="9525" anchor="ctr">
                    <a:lnT cap="flat" cmpd="sng" w="9525">
                      <a:solidFill>
                        <a:srgbClr val="000000"/>
                      </a:solidFill>
                      <a:prstDash val="solid"/>
                      <a:round/>
                      <a:headEnd len="sm" w="sm" type="none"/>
                      <a:tailEnd len="sm" w="sm" type="none"/>
                    </a:lnT>
                    <a:solidFill>
                      <a:srgbClr val="92D050"/>
                    </a:solidFill>
                  </a:tcPr>
                </a:tc>
              </a:tr>
              <a:tr h="212925">
                <a:tc>
                  <a:txBody>
                    <a:bodyPr/>
                    <a:lstStyle/>
                    <a:p>
                      <a:pPr indent="0" lvl="0" marL="0" rtl="0" algn="ctr">
                        <a:lnSpc>
                          <a:spcPct val="115000"/>
                        </a:lnSpc>
                        <a:spcBef>
                          <a:spcPts val="0"/>
                        </a:spcBef>
                        <a:spcAft>
                          <a:spcPts val="0"/>
                        </a:spcAft>
                        <a:buNone/>
                      </a:pPr>
                      <a:r>
                        <a:rPr lang="en" sz="1000"/>
                        <a:t>S&amp;P 500</a:t>
                      </a:r>
                      <a:endParaRPr sz="1000"/>
                    </a:p>
                  </a:txBody>
                  <a:tcPr marT="19050" marB="19050" marR="9525" marL="9525" anchor="ctr"/>
                </a:tc>
                <a:tc>
                  <a:txBody>
                    <a:bodyPr/>
                    <a:lstStyle/>
                    <a:p>
                      <a:pPr indent="0" lvl="0" marL="0" rtl="0" algn="ctr">
                        <a:lnSpc>
                          <a:spcPct val="115000"/>
                        </a:lnSpc>
                        <a:spcBef>
                          <a:spcPts val="0"/>
                        </a:spcBef>
                        <a:spcAft>
                          <a:spcPts val="0"/>
                        </a:spcAft>
                        <a:buNone/>
                      </a:pPr>
                      <a:r>
                        <a:rPr lang="en" sz="1000"/>
                        <a:t>$100.00</a:t>
                      </a:r>
                      <a:endParaRPr sz="1000"/>
                    </a:p>
                  </a:txBody>
                  <a:tcPr marT="19050" marB="19050" marR="9525" marL="9525" anchor="ctr"/>
                </a:tc>
                <a:tc>
                  <a:txBody>
                    <a:bodyPr/>
                    <a:lstStyle/>
                    <a:p>
                      <a:pPr indent="0" lvl="0" marL="0" rtl="0" algn="ctr">
                        <a:lnSpc>
                          <a:spcPct val="115000"/>
                        </a:lnSpc>
                        <a:spcBef>
                          <a:spcPts val="0"/>
                        </a:spcBef>
                        <a:spcAft>
                          <a:spcPts val="0"/>
                        </a:spcAft>
                        <a:buNone/>
                      </a:pPr>
                      <a:r>
                        <a:rPr lang="en" sz="1000"/>
                        <a:t>$125.54</a:t>
                      </a:r>
                      <a:endParaRPr sz="1000"/>
                    </a:p>
                  </a:txBody>
                  <a:tcPr marT="19050" marB="19050" marR="9525" marL="9525" anchor="ctr"/>
                </a:tc>
                <a:tc>
                  <a:txBody>
                    <a:bodyPr/>
                    <a:lstStyle/>
                    <a:p>
                      <a:pPr indent="0" lvl="0" marL="0" rtl="0" algn="ctr">
                        <a:lnSpc>
                          <a:spcPct val="115000"/>
                        </a:lnSpc>
                        <a:spcBef>
                          <a:spcPts val="0"/>
                        </a:spcBef>
                        <a:spcAft>
                          <a:spcPts val="0"/>
                        </a:spcAft>
                        <a:buNone/>
                      </a:pPr>
                      <a:r>
                        <a:rPr lang="en" sz="1000"/>
                        <a:t>$122.64</a:t>
                      </a:r>
                      <a:endParaRPr sz="1000"/>
                    </a:p>
                  </a:txBody>
                  <a:tcPr marT="19050" marB="19050" marR="9525" marL="9525" anchor="ctr"/>
                </a:tc>
                <a:tc>
                  <a:txBody>
                    <a:bodyPr/>
                    <a:lstStyle/>
                    <a:p>
                      <a:pPr indent="0" lvl="0" marL="0" rtl="0" algn="ctr">
                        <a:lnSpc>
                          <a:spcPct val="115000"/>
                        </a:lnSpc>
                        <a:spcBef>
                          <a:spcPts val="0"/>
                        </a:spcBef>
                        <a:spcAft>
                          <a:spcPts val="0"/>
                        </a:spcAft>
                        <a:buNone/>
                      </a:pPr>
                      <a:r>
                        <a:rPr lang="en" sz="1000"/>
                        <a:t>$149.23</a:t>
                      </a:r>
                      <a:endParaRPr sz="1000"/>
                    </a:p>
                  </a:txBody>
                  <a:tcPr marT="19050" marB="19050" marR="9525" marL="9525" anchor="ctr"/>
                </a:tc>
                <a:tc>
                  <a:txBody>
                    <a:bodyPr/>
                    <a:lstStyle/>
                    <a:p>
                      <a:pPr indent="0" lvl="0" marL="0" rtl="0" algn="ctr">
                        <a:lnSpc>
                          <a:spcPct val="115000"/>
                        </a:lnSpc>
                        <a:spcBef>
                          <a:spcPts val="0"/>
                        </a:spcBef>
                        <a:spcAft>
                          <a:spcPts val="0"/>
                        </a:spcAft>
                        <a:buNone/>
                      </a:pPr>
                      <a:r>
                        <a:rPr lang="en" sz="1000"/>
                        <a:t>$174.97</a:t>
                      </a:r>
                      <a:endParaRPr sz="1000"/>
                    </a:p>
                  </a:txBody>
                  <a:tcPr marT="19050" marB="19050" marR="9525" marL="9525" anchor="ctr"/>
                </a:tc>
                <a:tc>
                  <a:txBody>
                    <a:bodyPr/>
                    <a:lstStyle/>
                    <a:p>
                      <a:pPr indent="0" lvl="0" marL="0" rtl="0" algn="ctr">
                        <a:lnSpc>
                          <a:spcPct val="115000"/>
                        </a:lnSpc>
                        <a:spcBef>
                          <a:spcPts val="0"/>
                        </a:spcBef>
                        <a:spcAft>
                          <a:spcPts val="0"/>
                        </a:spcAft>
                        <a:buNone/>
                      </a:pPr>
                      <a:r>
                        <a:rPr lang="en" sz="1000"/>
                        <a:t>$215.72</a:t>
                      </a:r>
                      <a:endParaRPr sz="1000"/>
                    </a:p>
                  </a:txBody>
                  <a:tcPr marT="19050" marB="19050" marR="9525" marL="9525" anchor="ctr"/>
                </a:tc>
              </a:tr>
              <a:tr h="212925">
                <a:tc>
                  <a:txBody>
                    <a:bodyPr/>
                    <a:lstStyle/>
                    <a:p>
                      <a:pPr indent="0" lvl="0" marL="0" rtl="0" algn="ctr">
                        <a:lnSpc>
                          <a:spcPct val="115000"/>
                        </a:lnSpc>
                        <a:spcBef>
                          <a:spcPts val="0"/>
                        </a:spcBef>
                        <a:spcAft>
                          <a:spcPts val="0"/>
                        </a:spcAft>
                        <a:buNone/>
                      </a:pPr>
                      <a:r>
                        <a:rPr lang="en" sz="1000"/>
                        <a:t>Nasdaq 100</a:t>
                      </a:r>
                      <a:endParaRPr sz="1000"/>
                    </a:p>
                  </a:txBody>
                  <a:tcPr marT="19050" marB="19050" marR="9525" marL="9525" anchor="ctr">
                    <a:solidFill>
                      <a:srgbClr val="92D050"/>
                    </a:solidFill>
                  </a:tcPr>
                </a:tc>
                <a:tc>
                  <a:txBody>
                    <a:bodyPr/>
                    <a:lstStyle/>
                    <a:p>
                      <a:pPr indent="0" lvl="0" marL="0" rtl="0" algn="ctr">
                        <a:lnSpc>
                          <a:spcPct val="115000"/>
                        </a:lnSpc>
                        <a:spcBef>
                          <a:spcPts val="0"/>
                        </a:spcBef>
                        <a:spcAft>
                          <a:spcPts val="0"/>
                        </a:spcAft>
                        <a:buNone/>
                      </a:pPr>
                      <a:r>
                        <a:rPr lang="en" sz="1000"/>
                        <a:t>$100.00</a:t>
                      </a:r>
                      <a:endParaRPr sz="1000"/>
                    </a:p>
                  </a:txBody>
                  <a:tcPr marT="19050" marB="19050" marR="9525" marL="9525" anchor="ctr">
                    <a:solidFill>
                      <a:srgbClr val="92D050"/>
                    </a:solidFill>
                  </a:tcPr>
                </a:tc>
                <a:tc>
                  <a:txBody>
                    <a:bodyPr/>
                    <a:lstStyle/>
                    <a:p>
                      <a:pPr indent="0" lvl="0" marL="0" rtl="0" algn="ctr">
                        <a:lnSpc>
                          <a:spcPct val="115000"/>
                        </a:lnSpc>
                        <a:spcBef>
                          <a:spcPts val="0"/>
                        </a:spcBef>
                        <a:spcAft>
                          <a:spcPts val="0"/>
                        </a:spcAft>
                        <a:buNone/>
                      </a:pPr>
                      <a:r>
                        <a:rPr lang="en" sz="1000"/>
                        <a:t>$136.00</a:t>
                      </a:r>
                      <a:endParaRPr sz="1000"/>
                    </a:p>
                  </a:txBody>
                  <a:tcPr marT="19050" marB="19050" marR="9525" marL="9525" anchor="ctr">
                    <a:solidFill>
                      <a:srgbClr val="92D050"/>
                    </a:solidFill>
                  </a:tcPr>
                </a:tc>
                <a:tc>
                  <a:txBody>
                    <a:bodyPr/>
                    <a:lstStyle/>
                    <a:p>
                      <a:pPr indent="0" lvl="0" marL="0" rtl="0" algn="ctr">
                        <a:lnSpc>
                          <a:spcPct val="115000"/>
                        </a:lnSpc>
                        <a:spcBef>
                          <a:spcPts val="0"/>
                        </a:spcBef>
                        <a:spcAft>
                          <a:spcPts val="0"/>
                        </a:spcAft>
                        <a:buNone/>
                      </a:pPr>
                      <a:r>
                        <a:rPr lang="en" sz="1000"/>
                        <a:t>$136.62</a:t>
                      </a:r>
                      <a:endParaRPr sz="1000"/>
                    </a:p>
                  </a:txBody>
                  <a:tcPr marT="19050" marB="19050" marR="9525" marL="9525" anchor="ctr">
                    <a:solidFill>
                      <a:srgbClr val="92D050"/>
                    </a:solidFill>
                  </a:tcPr>
                </a:tc>
                <a:tc>
                  <a:txBody>
                    <a:bodyPr/>
                    <a:lstStyle/>
                    <a:p>
                      <a:pPr indent="0" lvl="0" marL="0" rtl="0" algn="ctr">
                        <a:lnSpc>
                          <a:spcPct val="115000"/>
                        </a:lnSpc>
                        <a:spcBef>
                          <a:spcPts val="0"/>
                        </a:spcBef>
                        <a:spcAft>
                          <a:spcPts val="0"/>
                        </a:spcAft>
                        <a:buNone/>
                      </a:pPr>
                      <a:r>
                        <a:rPr lang="en" sz="1000"/>
                        <a:t>$179.79</a:t>
                      </a:r>
                      <a:endParaRPr sz="1000"/>
                    </a:p>
                  </a:txBody>
                  <a:tcPr marT="19050" marB="19050" marR="9525" marL="9525" anchor="ctr">
                    <a:solidFill>
                      <a:srgbClr val="92D050"/>
                    </a:solidFill>
                  </a:tcPr>
                </a:tc>
                <a:tc>
                  <a:txBody>
                    <a:bodyPr/>
                    <a:lstStyle/>
                    <a:p>
                      <a:pPr indent="0" lvl="0" marL="0" rtl="0" algn="ctr">
                        <a:lnSpc>
                          <a:spcPct val="115000"/>
                        </a:lnSpc>
                        <a:spcBef>
                          <a:spcPts val="0"/>
                        </a:spcBef>
                        <a:spcAft>
                          <a:spcPts val="0"/>
                        </a:spcAft>
                        <a:buNone/>
                      </a:pPr>
                      <a:r>
                        <a:rPr lang="en" sz="1000"/>
                        <a:t>$260.70</a:t>
                      </a:r>
                      <a:endParaRPr sz="1000"/>
                    </a:p>
                  </a:txBody>
                  <a:tcPr marT="19050" marB="19050" marR="9525" marL="9525" anchor="ctr">
                    <a:solidFill>
                      <a:srgbClr val="92D050"/>
                    </a:solidFill>
                  </a:tcPr>
                </a:tc>
                <a:tc>
                  <a:txBody>
                    <a:bodyPr/>
                    <a:lstStyle/>
                    <a:p>
                      <a:pPr indent="0" lvl="0" marL="0" rtl="0" algn="ctr">
                        <a:lnSpc>
                          <a:spcPct val="115000"/>
                        </a:lnSpc>
                        <a:spcBef>
                          <a:spcPts val="0"/>
                        </a:spcBef>
                        <a:spcAft>
                          <a:spcPts val="0"/>
                        </a:spcAft>
                        <a:buNone/>
                      </a:pPr>
                      <a:r>
                        <a:rPr lang="en" sz="1000"/>
                        <a:t>$303.21</a:t>
                      </a:r>
                      <a:endParaRPr sz="1000"/>
                    </a:p>
                  </a:txBody>
                  <a:tcPr marT="19050" marB="19050" marR="9525" marL="9525" anchor="ctr">
                    <a:solidFill>
                      <a:srgbClr val="92D050"/>
                    </a:solidFill>
                  </a:tcPr>
                </a:tc>
              </a:tr>
            </a:tbl>
          </a:graphicData>
        </a:graphic>
      </p:graphicFrame>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4" name="Shape 1204"/>
        <p:cNvGrpSpPr/>
        <p:nvPr/>
      </p:nvGrpSpPr>
      <p:grpSpPr>
        <a:xfrm>
          <a:off x="0" y="0"/>
          <a:ext cx="0" cy="0"/>
          <a:chOff x="0" y="0"/>
          <a:chExt cx="0" cy="0"/>
        </a:xfrm>
      </p:grpSpPr>
      <p:grpSp>
        <p:nvGrpSpPr>
          <p:cNvPr id="1205" name="Google Shape;1205;g22e03401863_0_9"/>
          <p:cNvGrpSpPr/>
          <p:nvPr/>
        </p:nvGrpSpPr>
        <p:grpSpPr>
          <a:xfrm>
            <a:off x="7785488" y="537368"/>
            <a:ext cx="644323" cy="696478"/>
            <a:chOff x="9884101" y="2516393"/>
            <a:chExt cx="644323" cy="696478"/>
          </a:xfrm>
        </p:grpSpPr>
        <p:sp>
          <p:nvSpPr>
            <p:cNvPr id="1206" name="Google Shape;1206;g22e03401863_0_9"/>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22e03401863_0_9"/>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22e03401863_0_9"/>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22e03401863_0_9"/>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22e03401863_0_9"/>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22e03401863_0_9"/>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22e03401863_0_9"/>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22e03401863_0_9"/>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22e03401863_0_9"/>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22e03401863_0_9"/>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22e03401863_0_9"/>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22e03401863_0_9"/>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22e03401863_0_9"/>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22e03401863_0_9"/>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22e03401863_0_9"/>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22e03401863_0_9"/>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2" name="Google Shape;1222;g22e03401863_0_9"/>
          <p:cNvSpPr txBox="1"/>
          <p:nvPr/>
        </p:nvSpPr>
        <p:spPr>
          <a:xfrm>
            <a:off x="501675" y="1526775"/>
            <a:ext cx="8063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NVIDIA's Platform Strategy</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Platform strategy combines hardware and systems, software, algorithms and libraries, and services to create unique value for end markets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Unified underlying architecture leveraging GPUs and software stacks to address diverse computing requirements of end markets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Programmable nature of architecture allows support for several multi-billion-dollar end markets with the same underlying technology</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Large and growing number of developers across platforms strengthens ecosystem and increases value of platform to customers</a:t>
            </a:r>
            <a:endParaRPr>
              <a:latin typeface="Open Sans"/>
              <a:ea typeface="Open Sans"/>
              <a:cs typeface="Open Sans"/>
              <a:sym typeface="Open Sans"/>
            </a:endParaRPr>
          </a:p>
        </p:txBody>
      </p:sp>
      <p:sp>
        <p:nvSpPr>
          <p:cNvPr id="1223" name="Google Shape;1223;g22e03401863_0_9"/>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Competitors</a:t>
            </a:r>
            <a:endParaRPr u="sng"/>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7" name="Shape 1227"/>
        <p:cNvGrpSpPr/>
        <p:nvPr/>
      </p:nvGrpSpPr>
      <p:grpSpPr>
        <a:xfrm>
          <a:off x="0" y="0"/>
          <a:ext cx="0" cy="0"/>
          <a:chOff x="0" y="0"/>
          <a:chExt cx="0" cy="0"/>
        </a:xfrm>
      </p:grpSpPr>
      <p:grpSp>
        <p:nvGrpSpPr>
          <p:cNvPr id="1228" name="Google Shape;1228;g22e03401863_0_129"/>
          <p:cNvGrpSpPr/>
          <p:nvPr/>
        </p:nvGrpSpPr>
        <p:grpSpPr>
          <a:xfrm>
            <a:off x="7785488" y="537368"/>
            <a:ext cx="644323" cy="696478"/>
            <a:chOff x="9884101" y="2516393"/>
            <a:chExt cx="644323" cy="696478"/>
          </a:xfrm>
        </p:grpSpPr>
        <p:sp>
          <p:nvSpPr>
            <p:cNvPr id="1229" name="Google Shape;1229;g22e03401863_0_129"/>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22e03401863_0_129"/>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22e03401863_0_129"/>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22e03401863_0_129"/>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22e03401863_0_129"/>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22e03401863_0_129"/>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22e03401863_0_129"/>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22e03401863_0_129"/>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22e03401863_0_129"/>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22e03401863_0_129"/>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22e03401863_0_129"/>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22e03401863_0_129"/>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22e03401863_0_129"/>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22e03401863_0_129"/>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22e03401863_0_129"/>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22e03401863_0_129"/>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5" name="Google Shape;1245;g22e03401863_0_129"/>
          <p:cNvSpPr txBox="1"/>
          <p:nvPr/>
        </p:nvSpPr>
        <p:spPr>
          <a:xfrm>
            <a:off x="501675" y="1526775"/>
            <a:ext cx="8063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NVIDIA's Success and Competition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 is a dominant name in the Data Center, professional visualization and gaming markets where Intel and AMD are playing a catch-up role.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NVIDIA's GPU platforms are playing a major role in developing multi-billion-dollar end-markets like robotics and self-driving vehicles.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NVIDIA's partnership with almost all major cloud service providers (CSPs) and server vendors is a key catalyst.</a:t>
            </a:r>
            <a:endParaRPr>
              <a:latin typeface="Open Sans"/>
              <a:ea typeface="Open Sans"/>
              <a:cs typeface="Open Sans"/>
              <a:sym typeface="Open Sans"/>
            </a:endParaRPr>
          </a:p>
        </p:txBody>
      </p:sp>
      <p:sp>
        <p:nvSpPr>
          <p:cNvPr id="1246" name="Google Shape;1246;g22e03401863_0_129"/>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Competitors</a:t>
            </a:r>
            <a:endParaRPr u="sng"/>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0" name="Shape 1250"/>
        <p:cNvGrpSpPr/>
        <p:nvPr/>
      </p:nvGrpSpPr>
      <p:grpSpPr>
        <a:xfrm>
          <a:off x="0" y="0"/>
          <a:ext cx="0" cy="0"/>
          <a:chOff x="0" y="0"/>
          <a:chExt cx="0" cy="0"/>
        </a:xfrm>
      </p:grpSpPr>
      <p:grpSp>
        <p:nvGrpSpPr>
          <p:cNvPr id="1251" name="Google Shape;1251;g22e03401863_0_152"/>
          <p:cNvGrpSpPr/>
          <p:nvPr/>
        </p:nvGrpSpPr>
        <p:grpSpPr>
          <a:xfrm>
            <a:off x="7785488" y="537368"/>
            <a:ext cx="644323" cy="696478"/>
            <a:chOff x="9884101" y="2516393"/>
            <a:chExt cx="644323" cy="696478"/>
          </a:xfrm>
        </p:grpSpPr>
        <p:sp>
          <p:nvSpPr>
            <p:cNvPr id="1252" name="Google Shape;1252;g22e03401863_0_152"/>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22e03401863_0_152"/>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22e03401863_0_152"/>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22e03401863_0_152"/>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22e03401863_0_152"/>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22e03401863_0_152"/>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22e03401863_0_152"/>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22e03401863_0_152"/>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22e03401863_0_152"/>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22e03401863_0_152"/>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22e03401863_0_152"/>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22e03401863_0_152"/>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22e03401863_0_152"/>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22e03401863_0_152"/>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22e03401863_0_152"/>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22e03401863_0_152"/>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8" name="Google Shape;1268;g22e03401863_0_152"/>
          <p:cNvSpPr txBox="1"/>
          <p:nvPr/>
        </p:nvSpPr>
        <p:spPr>
          <a:xfrm>
            <a:off x="501675" y="1526775"/>
            <a:ext cx="80637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Competition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AMD is making an effort to strengthen its position in the commodity graphics segment and CPUs for console gaming systems.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AMD's acquisition of Xilinx has posed a new competitive challenge for NVIDIA in its fast-growing data-center chip market.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Competitive pressure from two CPU vendors, Intel and AMD, who are planning to integrate graphics cores into their chips can negatively impact NVIDIA’s revenues in the long haul.</a:t>
            </a:r>
            <a:endParaRPr>
              <a:latin typeface="Open Sans"/>
              <a:ea typeface="Open Sans"/>
              <a:cs typeface="Open Sans"/>
              <a:sym typeface="Open Sans"/>
            </a:endParaRPr>
          </a:p>
        </p:txBody>
      </p:sp>
      <p:sp>
        <p:nvSpPr>
          <p:cNvPr id="1269" name="Google Shape;1269;g22e03401863_0_152"/>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Competitors</a:t>
            </a:r>
            <a:endParaRPr u="sng"/>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3" name="Shape 1273"/>
        <p:cNvGrpSpPr/>
        <p:nvPr/>
      </p:nvGrpSpPr>
      <p:grpSpPr>
        <a:xfrm>
          <a:off x="0" y="0"/>
          <a:ext cx="0" cy="0"/>
          <a:chOff x="0" y="0"/>
          <a:chExt cx="0" cy="0"/>
        </a:xfrm>
      </p:grpSpPr>
      <p:grpSp>
        <p:nvGrpSpPr>
          <p:cNvPr id="1274" name="Google Shape;1274;g22e03401863_0_177"/>
          <p:cNvGrpSpPr/>
          <p:nvPr/>
        </p:nvGrpSpPr>
        <p:grpSpPr>
          <a:xfrm>
            <a:off x="7785488" y="537368"/>
            <a:ext cx="644323" cy="696478"/>
            <a:chOff x="9884101" y="2516393"/>
            <a:chExt cx="644323" cy="696478"/>
          </a:xfrm>
        </p:grpSpPr>
        <p:sp>
          <p:nvSpPr>
            <p:cNvPr id="1275" name="Google Shape;1275;g22e03401863_0_177"/>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22e03401863_0_177"/>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22e03401863_0_177"/>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22e03401863_0_177"/>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22e03401863_0_177"/>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22e03401863_0_177"/>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22e03401863_0_177"/>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22e03401863_0_177"/>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22e03401863_0_177"/>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22e03401863_0_177"/>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22e03401863_0_177"/>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22e03401863_0_177"/>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22e03401863_0_177"/>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22e03401863_0_177"/>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22e03401863_0_177"/>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22e03401863_0_177"/>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1" name="Google Shape;1291;g22e03401863_0_177"/>
          <p:cNvSpPr txBox="1"/>
          <p:nvPr/>
        </p:nvSpPr>
        <p:spPr>
          <a:xfrm>
            <a:off x="501675" y="1526775"/>
            <a:ext cx="80637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NVIDIA's Software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 makes their products very sticky by creating software infrastructure that makes it hard for customers to shift, particularly in the data center.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 benefits by selling full-on supercomputers for AI applications, which can go for hundreds of thousands of dollars.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Unlike AMD, NVIDIA doesn’t sell both CPUs and GPUs, and unlike Intel, it isn’t reentering the discrete GPU market. The company is set to launch its own CPU code named Grace to ensure it can provide its customers with its own CPU.</a:t>
            </a:r>
            <a:endParaRPr>
              <a:latin typeface="Open Sans"/>
              <a:ea typeface="Open Sans"/>
              <a:cs typeface="Open Sans"/>
              <a:sym typeface="Open Sans"/>
            </a:endParaRPr>
          </a:p>
        </p:txBody>
      </p:sp>
      <p:sp>
        <p:nvSpPr>
          <p:cNvPr id="1292" name="Google Shape;1292;g22e03401863_0_177"/>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Competitors</a:t>
            </a:r>
            <a:endParaRPr u="sng"/>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6" name="Shape 1296"/>
        <p:cNvGrpSpPr/>
        <p:nvPr/>
      </p:nvGrpSpPr>
      <p:grpSpPr>
        <a:xfrm>
          <a:off x="0" y="0"/>
          <a:ext cx="0" cy="0"/>
          <a:chOff x="0" y="0"/>
          <a:chExt cx="0" cy="0"/>
        </a:xfrm>
      </p:grpSpPr>
      <p:grpSp>
        <p:nvGrpSpPr>
          <p:cNvPr id="1297" name="Google Shape;1297;g22e03401863_0_201"/>
          <p:cNvGrpSpPr/>
          <p:nvPr/>
        </p:nvGrpSpPr>
        <p:grpSpPr>
          <a:xfrm>
            <a:off x="7785488" y="537368"/>
            <a:ext cx="644323" cy="696478"/>
            <a:chOff x="9884101" y="2516393"/>
            <a:chExt cx="644323" cy="696478"/>
          </a:xfrm>
        </p:grpSpPr>
        <p:sp>
          <p:nvSpPr>
            <p:cNvPr id="1298" name="Google Shape;1298;g22e03401863_0_201"/>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22e03401863_0_201"/>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22e03401863_0_201"/>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22e03401863_0_201"/>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22e03401863_0_201"/>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22e03401863_0_201"/>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22e03401863_0_201"/>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22e03401863_0_201"/>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22e03401863_0_201"/>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22e03401863_0_201"/>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22e03401863_0_201"/>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22e03401863_0_201"/>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22e03401863_0_201"/>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22e03401863_0_201"/>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22e03401863_0_201"/>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22e03401863_0_201"/>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4" name="Google Shape;1314;g22e03401863_0_201"/>
          <p:cNvSpPr txBox="1"/>
          <p:nvPr/>
        </p:nvSpPr>
        <p:spPr>
          <a:xfrm>
            <a:off x="501675" y="1526775"/>
            <a:ext cx="8063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AMD's Software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AMD's upcoming MI300 has a shot at competing with NVIDIA's Grace/Hopper Superchip, but unknowns will determine how well it performs for AI applications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AMD has yet to catch up with NVIDIA's software stack for AI applications.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AMD's ROCm libraries are roughly equivalent to ONE of the little icons on NVIDIA's software stack.</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AMD has no Triton Inference server, no RAPIDS, no TensorRT, etc., etc., etc. And there is no hint of anything approaching the 14 application frameworks on the top of NVIDIA’s stack.</a:t>
            </a:r>
            <a:endParaRPr>
              <a:latin typeface="Open Sans"/>
              <a:ea typeface="Open Sans"/>
              <a:cs typeface="Open Sans"/>
              <a:sym typeface="Open Sans"/>
            </a:endParaRPr>
          </a:p>
        </p:txBody>
      </p:sp>
      <p:sp>
        <p:nvSpPr>
          <p:cNvPr id="1315" name="Google Shape;1315;g22e03401863_0_201"/>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Competitors</a:t>
            </a:r>
            <a:endParaRPr u="sng"/>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9" name="Shape 1319"/>
        <p:cNvGrpSpPr/>
        <p:nvPr/>
      </p:nvGrpSpPr>
      <p:grpSpPr>
        <a:xfrm>
          <a:off x="0" y="0"/>
          <a:ext cx="0" cy="0"/>
          <a:chOff x="0" y="0"/>
          <a:chExt cx="0" cy="0"/>
        </a:xfrm>
      </p:grpSpPr>
      <p:grpSp>
        <p:nvGrpSpPr>
          <p:cNvPr id="1320" name="Google Shape;1320;g22e03401863_0_225"/>
          <p:cNvGrpSpPr/>
          <p:nvPr/>
        </p:nvGrpSpPr>
        <p:grpSpPr>
          <a:xfrm>
            <a:off x="7785488" y="537368"/>
            <a:ext cx="644323" cy="696478"/>
            <a:chOff x="9884101" y="2516393"/>
            <a:chExt cx="644323" cy="696478"/>
          </a:xfrm>
        </p:grpSpPr>
        <p:sp>
          <p:nvSpPr>
            <p:cNvPr id="1321" name="Google Shape;1321;g22e03401863_0_225"/>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22e03401863_0_225"/>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22e03401863_0_225"/>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22e03401863_0_225"/>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22e03401863_0_225"/>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22e03401863_0_225"/>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22e03401863_0_225"/>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g22e03401863_0_225"/>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g22e03401863_0_225"/>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22e03401863_0_225"/>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22e03401863_0_225"/>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22e03401863_0_225"/>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22e03401863_0_225"/>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22e03401863_0_225"/>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22e03401863_0_225"/>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22e03401863_0_225"/>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7" name="Google Shape;1337;g22e03401863_0_225"/>
          <p:cNvSpPr txBox="1"/>
          <p:nvPr/>
        </p:nvSpPr>
        <p:spPr>
          <a:xfrm>
            <a:off x="501675" y="1526775"/>
            <a:ext cx="80637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Conclusion and Future Outlook</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In conclusion, both NVIDIA and AMD are major players in the semiconductor industry with a focus on high-performance computing and graphics technologies. While NVIDIA has a strong position in the data center, gaming, and AI markets, AMD is looking to strengthen its position in the commodity graphics segment and CPUs for console gaming systems. The recent acquisition of Xilinx by AMD has also posed a new competitive challenge for NVIDIA in the fast-growing data-center chip market.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Looking ahead, software will continue to be a crucial factor in determining the success of both companies in the AI and HPC markets. NVIDIA has a strong advantage with its software stack, but AMD is making progress with its ROCm libraries. Additionally, both companies will face competition from other major players such as Intel and Qualcomm, who are also looking to expand their presence in the AI and HPC markets.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Overall, the future looks bright for both NVIDIA and AMD as the demand for high-performance computing and graphics technologies continues to grow. With their strong focus on innovation and partnerships with major players in the industry, both companies are well-positioned to capture new opportunities and drive further growth in the years to come.</a:t>
            </a:r>
            <a:endParaRPr>
              <a:latin typeface="Open Sans"/>
              <a:ea typeface="Open Sans"/>
              <a:cs typeface="Open Sans"/>
              <a:sym typeface="Open Sans"/>
            </a:endParaRPr>
          </a:p>
        </p:txBody>
      </p:sp>
      <p:sp>
        <p:nvSpPr>
          <p:cNvPr id="1338" name="Google Shape;1338;g22e03401863_0_225"/>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Competitors</a:t>
            </a:r>
            <a:endParaRPr u="sng"/>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2" name="Shape 1342"/>
        <p:cNvGrpSpPr/>
        <p:nvPr/>
      </p:nvGrpSpPr>
      <p:grpSpPr>
        <a:xfrm>
          <a:off x="0" y="0"/>
          <a:ext cx="0" cy="0"/>
          <a:chOff x="0" y="0"/>
          <a:chExt cx="0" cy="0"/>
        </a:xfrm>
      </p:grpSpPr>
      <p:grpSp>
        <p:nvGrpSpPr>
          <p:cNvPr id="1343" name="Google Shape;1343;g22e03401863_0_34"/>
          <p:cNvGrpSpPr/>
          <p:nvPr/>
        </p:nvGrpSpPr>
        <p:grpSpPr>
          <a:xfrm>
            <a:off x="7785488" y="537368"/>
            <a:ext cx="644323" cy="696478"/>
            <a:chOff x="9884101" y="2516393"/>
            <a:chExt cx="644323" cy="696478"/>
          </a:xfrm>
        </p:grpSpPr>
        <p:sp>
          <p:nvSpPr>
            <p:cNvPr id="1344" name="Google Shape;1344;g22e03401863_0_34"/>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22e03401863_0_34"/>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22e03401863_0_34"/>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g22e03401863_0_34"/>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g22e03401863_0_34"/>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g22e03401863_0_34"/>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22e03401863_0_34"/>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g22e03401863_0_34"/>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22e03401863_0_34"/>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g22e03401863_0_34"/>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22e03401863_0_34"/>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22e03401863_0_34"/>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22e03401863_0_34"/>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22e03401863_0_34"/>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22e03401863_0_34"/>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22e03401863_0_34"/>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0" name="Google Shape;1360;g22e03401863_0_34"/>
          <p:cNvSpPr txBox="1"/>
          <p:nvPr/>
        </p:nvSpPr>
        <p:spPr>
          <a:xfrm>
            <a:off x="501675" y="1526775"/>
            <a:ext cx="80637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NVIDIA's Acquisition of Mellanox Technologies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NVIDIA's acquisition of Mellanox Technologies in 2020 aimed to enhance the company's capabilities in high-performance computing and networking solutions. Here are some key benefits: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Strengthening data center capabilities: Mellanox's technology enables faster data transfer and processing, enhancing the performance and efficiency of NVIDIA's data center products.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Expanding customer base: NVIDIA gains access to Mellanox's strong customer base in the data center market, enabling it to sell its own products and services and expand its revenue.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Diversifying revenue streams: NVIDIA can reduce its reliance on its GPU business and generate revenue from other sources by expanding into the data center market.</a:t>
            </a:r>
            <a:endParaRPr>
              <a:latin typeface="Open Sans"/>
              <a:ea typeface="Open Sans"/>
              <a:cs typeface="Open Sans"/>
              <a:sym typeface="Open Sans"/>
            </a:endParaRPr>
          </a:p>
        </p:txBody>
      </p:sp>
      <p:sp>
        <p:nvSpPr>
          <p:cNvPr id="1361" name="Google Shape;1361;g22e03401863_0_34"/>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Data Centres</a:t>
            </a:r>
            <a:endParaRPr u="sng"/>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5" name="Shape 1365"/>
        <p:cNvGrpSpPr/>
        <p:nvPr/>
      </p:nvGrpSpPr>
      <p:grpSpPr>
        <a:xfrm>
          <a:off x="0" y="0"/>
          <a:ext cx="0" cy="0"/>
          <a:chOff x="0" y="0"/>
          <a:chExt cx="0" cy="0"/>
        </a:xfrm>
      </p:grpSpPr>
      <p:grpSp>
        <p:nvGrpSpPr>
          <p:cNvPr id="1366" name="Google Shape;1366;g22e03401863_0_56"/>
          <p:cNvGrpSpPr/>
          <p:nvPr/>
        </p:nvGrpSpPr>
        <p:grpSpPr>
          <a:xfrm>
            <a:off x="7785488" y="537368"/>
            <a:ext cx="644323" cy="696478"/>
            <a:chOff x="9884101" y="2516393"/>
            <a:chExt cx="644323" cy="696478"/>
          </a:xfrm>
        </p:grpSpPr>
        <p:sp>
          <p:nvSpPr>
            <p:cNvPr id="1367" name="Google Shape;1367;g22e03401863_0_56"/>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22e03401863_0_56"/>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22e03401863_0_56"/>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22e03401863_0_56"/>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g22e03401863_0_56"/>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g22e03401863_0_56"/>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22e03401863_0_56"/>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22e03401863_0_56"/>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22e03401863_0_56"/>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g22e03401863_0_56"/>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22e03401863_0_56"/>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22e03401863_0_56"/>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22e03401863_0_56"/>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g22e03401863_0_56"/>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g22e03401863_0_56"/>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g22e03401863_0_56"/>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3" name="Google Shape;1383;g22e03401863_0_56"/>
          <p:cNvSpPr txBox="1"/>
          <p:nvPr/>
        </p:nvSpPr>
        <p:spPr>
          <a:xfrm>
            <a:off x="501675" y="1526775"/>
            <a:ext cx="8063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Benefits of Mellanox Acquisition - Data Center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Mellanox's technology enables faster data transfer and processing in data center applications such as AI, machine learning, and high-performance computing.</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NVIDIA can improve the performance and efficiency of its data center products by integrating Mellanox's technology.</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This strengthens NVIDIA's capabilities in the data center market and better meets the needs of its customers.</a:t>
            </a:r>
            <a:endParaRPr>
              <a:latin typeface="Open Sans"/>
              <a:ea typeface="Open Sans"/>
              <a:cs typeface="Open Sans"/>
              <a:sym typeface="Open Sans"/>
            </a:endParaRPr>
          </a:p>
        </p:txBody>
      </p:sp>
      <p:sp>
        <p:nvSpPr>
          <p:cNvPr id="1384" name="Google Shape;1384;g22e03401863_0_56"/>
          <p:cNvSpPr txBox="1"/>
          <p:nvPr>
            <p:ph type="title"/>
          </p:nvPr>
        </p:nvSpPr>
        <p:spPr>
          <a:xfrm flipH="1">
            <a:off x="263000" y="341200"/>
            <a:ext cx="87804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Data Centres</a:t>
            </a:r>
            <a:endParaRPr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2e375bd9fb_0_1"/>
          <p:cNvSpPr txBox="1"/>
          <p:nvPr>
            <p:ph type="title"/>
          </p:nvPr>
        </p:nvSpPr>
        <p:spPr>
          <a:xfrm flipH="1">
            <a:off x="491500" y="341200"/>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3300"/>
              <a:buNone/>
            </a:pPr>
            <a:r>
              <a:rPr lang="en" u="sng"/>
              <a:t>Nvidia’s Market</a:t>
            </a:r>
            <a:endParaRPr u="sng"/>
          </a:p>
        </p:txBody>
      </p:sp>
      <p:pic>
        <p:nvPicPr>
          <p:cNvPr id="583" name="Google Shape;583;g22e375bd9fb_0_1"/>
          <p:cNvPicPr preferRelativeResize="0"/>
          <p:nvPr/>
        </p:nvPicPr>
        <p:blipFill>
          <a:blip r:embed="rId3">
            <a:alphaModFix/>
          </a:blip>
          <a:stretch>
            <a:fillRect/>
          </a:stretch>
        </p:blipFill>
        <p:spPr>
          <a:xfrm>
            <a:off x="326775" y="1377276"/>
            <a:ext cx="1990700" cy="1847675"/>
          </a:xfrm>
          <a:prstGeom prst="rect">
            <a:avLst/>
          </a:prstGeom>
          <a:noFill/>
          <a:ln>
            <a:noFill/>
          </a:ln>
        </p:spPr>
      </p:pic>
      <p:sp>
        <p:nvSpPr>
          <p:cNvPr id="584" name="Google Shape;584;g22e375bd9fb_0_1"/>
          <p:cNvSpPr txBox="1"/>
          <p:nvPr/>
        </p:nvSpPr>
        <p:spPr>
          <a:xfrm>
            <a:off x="489025" y="3400650"/>
            <a:ext cx="1666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5FBB00"/>
                </a:solidFill>
                <a:latin typeface="Open Sans"/>
                <a:ea typeface="Open Sans"/>
                <a:cs typeface="Open Sans"/>
                <a:sym typeface="Open Sans"/>
              </a:rPr>
              <a:t>Data Center</a:t>
            </a:r>
            <a:endParaRPr b="1">
              <a:solidFill>
                <a:srgbClr val="5FBB00"/>
              </a:solidFill>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56% of FY23 revenue</a:t>
            </a:r>
            <a:endParaRPr>
              <a:latin typeface="Open Sans"/>
              <a:ea typeface="Open Sans"/>
              <a:cs typeface="Open Sans"/>
              <a:sym typeface="Open Sans"/>
            </a:endParaRPr>
          </a:p>
        </p:txBody>
      </p:sp>
      <p:sp>
        <p:nvSpPr>
          <p:cNvPr id="585" name="Google Shape;585;g22e375bd9fb_0_1"/>
          <p:cNvSpPr txBox="1"/>
          <p:nvPr/>
        </p:nvSpPr>
        <p:spPr>
          <a:xfrm>
            <a:off x="2636200" y="3400650"/>
            <a:ext cx="1666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5FBB00"/>
                </a:solidFill>
                <a:latin typeface="Open Sans"/>
                <a:ea typeface="Open Sans"/>
                <a:cs typeface="Open Sans"/>
                <a:sym typeface="Open Sans"/>
              </a:rPr>
              <a:t>Gaming</a:t>
            </a:r>
            <a:endParaRPr b="1">
              <a:solidFill>
                <a:srgbClr val="5FBB00"/>
              </a:solidFill>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33</a:t>
            </a:r>
            <a:r>
              <a:rPr lang="en">
                <a:latin typeface="Open Sans"/>
                <a:ea typeface="Open Sans"/>
                <a:cs typeface="Open Sans"/>
                <a:sym typeface="Open Sans"/>
              </a:rPr>
              <a:t>% of FY23 revenue</a:t>
            </a:r>
            <a:endParaRPr>
              <a:latin typeface="Open Sans"/>
              <a:ea typeface="Open Sans"/>
              <a:cs typeface="Open Sans"/>
              <a:sym typeface="Open Sans"/>
            </a:endParaRPr>
          </a:p>
        </p:txBody>
      </p:sp>
      <p:sp>
        <p:nvSpPr>
          <p:cNvPr id="586" name="Google Shape;586;g22e375bd9fb_0_1"/>
          <p:cNvSpPr txBox="1"/>
          <p:nvPr/>
        </p:nvSpPr>
        <p:spPr>
          <a:xfrm>
            <a:off x="4783375" y="3292950"/>
            <a:ext cx="16662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5FBB00"/>
                </a:solidFill>
                <a:latin typeface="Open Sans"/>
                <a:ea typeface="Open Sans"/>
                <a:cs typeface="Open Sans"/>
                <a:sym typeface="Open Sans"/>
              </a:rPr>
              <a:t>Professional Visualization</a:t>
            </a:r>
            <a:endParaRPr b="1">
              <a:solidFill>
                <a:srgbClr val="5FBB00"/>
              </a:solidFill>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6</a:t>
            </a:r>
            <a:r>
              <a:rPr lang="en">
                <a:latin typeface="Open Sans"/>
                <a:ea typeface="Open Sans"/>
                <a:cs typeface="Open Sans"/>
                <a:sym typeface="Open Sans"/>
              </a:rPr>
              <a:t>% of FY23 revenue</a:t>
            </a:r>
            <a:endParaRPr>
              <a:latin typeface="Open Sans"/>
              <a:ea typeface="Open Sans"/>
              <a:cs typeface="Open Sans"/>
              <a:sym typeface="Open Sans"/>
            </a:endParaRPr>
          </a:p>
        </p:txBody>
      </p:sp>
      <p:sp>
        <p:nvSpPr>
          <p:cNvPr id="587" name="Google Shape;587;g22e375bd9fb_0_1"/>
          <p:cNvSpPr txBox="1"/>
          <p:nvPr/>
        </p:nvSpPr>
        <p:spPr>
          <a:xfrm>
            <a:off x="6995475" y="3400650"/>
            <a:ext cx="1666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5FBB00"/>
                </a:solidFill>
                <a:latin typeface="Open Sans"/>
                <a:ea typeface="Open Sans"/>
                <a:cs typeface="Open Sans"/>
                <a:sym typeface="Open Sans"/>
              </a:rPr>
              <a:t>Automotive</a:t>
            </a:r>
            <a:endParaRPr b="1">
              <a:solidFill>
                <a:srgbClr val="5FBB00"/>
              </a:solidFill>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3</a:t>
            </a:r>
            <a:r>
              <a:rPr lang="en">
                <a:latin typeface="Open Sans"/>
                <a:ea typeface="Open Sans"/>
                <a:cs typeface="Open Sans"/>
                <a:sym typeface="Open Sans"/>
              </a:rPr>
              <a:t>% of FY23 revenue</a:t>
            </a:r>
            <a:endParaRPr>
              <a:latin typeface="Open Sans"/>
              <a:ea typeface="Open Sans"/>
              <a:cs typeface="Open Sans"/>
              <a:sym typeface="Open Sans"/>
            </a:endParaRPr>
          </a:p>
        </p:txBody>
      </p:sp>
      <p:pic>
        <p:nvPicPr>
          <p:cNvPr id="588" name="Google Shape;588;g22e375bd9fb_0_1"/>
          <p:cNvPicPr preferRelativeResize="0"/>
          <p:nvPr/>
        </p:nvPicPr>
        <p:blipFill>
          <a:blip r:embed="rId4">
            <a:alphaModFix/>
          </a:blip>
          <a:stretch>
            <a:fillRect/>
          </a:stretch>
        </p:blipFill>
        <p:spPr>
          <a:xfrm>
            <a:off x="2530713" y="1388951"/>
            <a:ext cx="1990700" cy="1824322"/>
          </a:xfrm>
          <a:prstGeom prst="rect">
            <a:avLst/>
          </a:prstGeom>
          <a:noFill/>
          <a:ln>
            <a:noFill/>
          </a:ln>
        </p:spPr>
      </p:pic>
      <p:pic>
        <p:nvPicPr>
          <p:cNvPr id="589" name="Google Shape;589;g22e375bd9fb_0_1"/>
          <p:cNvPicPr preferRelativeResize="0"/>
          <p:nvPr/>
        </p:nvPicPr>
        <p:blipFill rotWithShape="1">
          <a:blip r:embed="rId5">
            <a:alphaModFix/>
          </a:blip>
          <a:srcRect b="0" l="0" r="2095" t="0"/>
          <a:stretch/>
        </p:blipFill>
        <p:spPr>
          <a:xfrm>
            <a:off x="4734638" y="1399625"/>
            <a:ext cx="1949025" cy="1815900"/>
          </a:xfrm>
          <a:prstGeom prst="rect">
            <a:avLst/>
          </a:prstGeom>
          <a:noFill/>
          <a:ln>
            <a:noFill/>
          </a:ln>
        </p:spPr>
      </p:pic>
      <p:pic>
        <p:nvPicPr>
          <p:cNvPr id="590" name="Google Shape;590;g22e375bd9fb_0_1"/>
          <p:cNvPicPr preferRelativeResize="0"/>
          <p:nvPr/>
        </p:nvPicPr>
        <p:blipFill>
          <a:blip r:embed="rId6">
            <a:alphaModFix/>
          </a:blip>
          <a:stretch>
            <a:fillRect/>
          </a:stretch>
        </p:blipFill>
        <p:spPr>
          <a:xfrm>
            <a:off x="6915813" y="1415070"/>
            <a:ext cx="1901425" cy="1785017"/>
          </a:xfrm>
          <a:prstGeom prst="rect">
            <a:avLst/>
          </a:prstGeom>
          <a:noFill/>
          <a:ln>
            <a:noFill/>
          </a:ln>
        </p:spPr>
      </p:pic>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2e375bd9fb_2_11"/>
          <p:cNvSpPr txBox="1"/>
          <p:nvPr>
            <p:ph type="title"/>
          </p:nvPr>
        </p:nvSpPr>
        <p:spPr>
          <a:xfrm flipH="1">
            <a:off x="491500" y="341200"/>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Leader in Data Center &amp; Gaming  </a:t>
            </a:r>
            <a:endParaRPr u="sng"/>
          </a:p>
        </p:txBody>
      </p:sp>
      <p:grpSp>
        <p:nvGrpSpPr>
          <p:cNvPr id="596" name="Google Shape;596;g22e375bd9fb_2_11"/>
          <p:cNvGrpSpPr/>
          <p:nvPr/>
        </p:nvGrpSpPr>
        <p:grpSpPr>
          <a:xfrm>
            <a:off x="390298" y="1291626"/>
            <a:ext cx="4010776" cy="3555857"/>
            <a:chOff x="4659362" y="1097615"/>
            <a:chExt cx="4305256" cy="3816935"/>
          </a:xfrm>
        </p:grpSpPr>
        <p:sp>
          <p:nvSpPr>
            <p:cNvPr id="597" name="Google Shape;597;g22e375bd9fb_2_11"/>
            <p:cNvSpPr txBox="1"/>
            <p:nvPr/>
          </p:nvSpPr>
          <p:spPr>
            <a:xfrm>
              <a:off x="5197690" y="3791050"/>
              <a:ext cx="3228600" cy="1123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u="sng">
                  <a:solidFill>
                    <a:srgbClr val="5FBB00"/>
                  </a:solidFill>
                  <a:latin typeface="Open Sans"/>
                  <a:ea typeface="Open Sans"/>
                  <a:cs typeface="Open Sans"/>
                  <a:sym typeface="Open Sans"/>
                </a:rPr>
                <a:t>Leader in AI</a:t>
              </a:r>
              <a:endParaRPr>
                <a:latin typeface="Open Sans"/>
                <a:ea typeface="Open Sans"/>
                <a:cs typeface="Open Sans"/>
                <a:sym typeface="Open Sans"/>
              </a:endParaRPr>
            </a:p>
            <a:p>
              <a:pPr indent="0" lvl="0" marL="0" rtl="0" algn="ctr">
                <a:lnSpc>
                  <a:spcPct val="150000"/>
                </a:lnSpc>
                <a:spcBef>
                  <a:spcPts val="0"/>
                </a:spcBef>
                <a:spcAft>
                  <a:spcPts val="0"/>
                </a:spcAft>
                <a:buNone/>
              </a:pPr>
              <a:r>
                <a:rPr lang="en">
                  <a:latin typeface="Open Sans"/>
                  <a:ea typeface="Open Sans"/>
                  <a:cs typeface="Open Sans"/>
                  <a:sym typeface="Open Sans"/>
                </a:rPr>
                <a:t>Used by all hyperscale &amp; major cloud computing providers </a:t>
              </a:r>
              <a:endParaRPr>
                <a:latin typeface="Open Sans"/>
                <a:ea typeface="Open Sans"/>
                <a:cs typeface="Open Sans"/>
                <a:sym typeface="Open Sans"/>
              </a:endParaRPr>
            </a:p>
          </p:txBody>
        </p:sp>
        <p:grpSp>
          <p:nvGrpSpPr>
            <p:cNvPr id="598" name="Google Shape;598;g22e375bd9fb_2_11"/>
            <p:cNvGrpSpPr/>
            <p:nvPr/>
          </p:nvGrpSpPr>
          <p:grpSpPr>
            <a:xfrm>
              <a:off x="4659362" y="1097615"/>
              <a:ext cx="4305256" cy="2693598"/>
              <a:chOff x="3902225" y="1017962"/>
              <a:chExt cx="5096787" cy="3151513"/>
            </a:xfrm>
          </p:grpSpPr>
          <p:pic>
            <p:nvPicPr>
              <p:cNvPr id="599" name="Google Shape;599;g22e375bd9fb_2_11" title="Chart"/>
              <p:cNvPicPr preferRelativeResize="0"/>
              <p:nvPr/>
            </p:nvPicPr>
            <p:blipFill>
              <a:blip r:embed="rId3">
                <a:alphaModFix/>
              </a:blip>
              <a:stretch>
                <a:fillRect/>
              </a:stretch>
            </p:blipFill>
            <p:spPr>
              <a:xfrm>
                <a:off x="3902225" y="1017962"/>
                <a:ext cx="5096787" cy="3151513"/>
              </a:xfrm>
              <a:prstGeom prst="rect">
                <a:avLst/>
              </a:prstGeom>
              <a:noFill/>
              <a:ln>
                <a:noFill/>
              </a:ln>
            </p:spPr>
          </p:pic>
          <p:sp>
            <p:nvSpPr>
              <p:cNvPr id="600" name="Google Shape;600;g22e375bd9fb_2_11"/>
              <p:cNvSpPr txBox="1"/>
              <p:nvPr/>
            </p:nvSpPr>
            <p:spPr>
              <a:xfrm>
                <a:off x="4947310" y="1509209"/>
                <a:ext cx="2034600" cy="88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Open Sans"/>
                    <a:ea typeface="Open Sans"/>
                    <a:cs typeface="Open Sans"/>
                    <a:sym typeface="Open Sans"/>
                  </a:rPr>
                  <a:t>38.6% </a:t>
                </a:r>
                <a:endParaRPr b="1" sz="1700">
                  <a:latin typeface="Open Sans"/>
                  <a:ea typeface="Open Sans"/>
                  <a:cs typeface="Open Sans"/>
                  <a:sym typeface="Open Sans"/>
                </a:endParaRPr>
              </a:p>
              <a:p>
                <a:pPr indent="0" lvl="0" marL="0" rtl="0" algn="ctr">
                  <a:spcBef>
                    <a:spcPts val="0"/>
                  </a:spcBef>
                  <a:spcAft>
                    <a:spcPts val="0"/>
                  </a:spcAft>
                  <a:buNone/>
                </a:pPr>
                <a:r>
                  <a:rPr b="1" lang="en" sz="1700">
                    <a:latin typeface="Open Sans"/>
                    <a:ea typeface="Open Sans"/>
                    <a:cs typeface="Open Sans"/>
                    <a:sym typeface="Open Sans"/>
                  </a:rPr>
                  <a:t>5-Year CAGR</a:t>
                </a:r>
                <a:r>
                  <a:rPr b="1" lang="en">
                    <a:latin typeface="Open Sans"/>
                    <a:ea typeface="Open Sans"/>
                    <a:cs typeface="Open Sans"/>
                    <a:sym typeface="Open Sans"/>
                  </a:rPr>
                  <a:t> </a:t>
                </a:r>
                <a:endParaRPr b="1">
                  <a:latin typeface="Open Sans"/>
                  <a:ea typeface="Open Sans"/>
                  <a:cs typeface="Open Sans"/>
                  <a:sym typeface="Open Sans"/>
                </a:endParaRPr>
              </a:p>
            </p:txBody>
          </p:sp>
          <p:sp>
            <p:nvSpPr>
              <p:cNvPr id="601" name="Google Shape;601;g22e375bd9fb_2_11"/>
              <p:cNvSpPr/>
              <p:nvPr/>
            </p:nvSpPr>
            <p:spPr>
              <a:xfrm rot="-1607159">
                <a:off x="5302972" y="2224571"/>
                <a:ext cx="2853155" cy="367612"/>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 name="Google Shape;602;g22e375bd9fb_2_11"/>
          <p:cNvGrpSpPr/>
          <p:nvPr/>
        </p:nvGrpSpPr>
        <p:grpSpPr>
          <a:xfrm>
            <a:off x="4668650" y="1294204"/>
            <a:ext cx="4373651" cy="3590342"/>
            <a:chOff x="198350" y="1160199"/>
            <a:chExt cx="4523375" cy="3713251"/>
          </a:xfrm>
        </p:grpSpPr>
        <p:grpSp>
          <p:nvGrpSpPr>
            <p:cNvPr id="603" name="Google Shape;603;g22e375bd9fb_2_11"/>
            <p:cNvGrpSpPr/>
            <p:nvPr/>
          </p:nvGrpSpPr>
          <p:grpSpPr>
            <a:xfrm>
              <a:off x="198350" y="1160199"/>
              <a:ext cx="4523375" cy="2630826"/>
              <a:chOff x="4661775" y="1616899"/>
              <a:chExt cx="4523375" cy="2630826"/>
            </a:xfrm>
          </p:grpSpPr>
          <p:pic>
            <p:nvPicPr>
              <p:cNvPr id="604" name="Google Shape;604;g22e375bd9fb_2_11" title="Chart"/>
              <p:cNvPicPr preferRelativeResize="0"/>
              <p:nvPr/>
            </p:nvPicPr>
            <p:blipFill>
              <a:blip r:embed="rId4">
                <a:alphaModFix/>
              </a:blip>
              <a:stretch>
                <a:fillRect/>
              </a:stretch>
            </p:blipFill>
            <p:spPr>
              <a:xfrm>
                <a:off x="4661775" y="1616899"/>
                <a:ext cx="4254699" cy="2630826"/>
              </a:xfrm>
              <a:prstGeom prst="rect">
                <a:avLst/>
              </a:prstGeom>
              <a:noFill/>
              <a:ln>
                <a:noFill/>
              </a:ln>
            </p:spPr>
          </p:pic>
          <p:sp>
            <p:nvSpPr>
              <p:cNvPr id="605" name="Google Shape;605;g22e375bd9fb_2_11"/>
              <p:cNvSpPr/>
              <p:nvPr/>
            </p:nvSpPr>
            <p:spPr>
              <a:xfrm rot="1959958">
                <a:off x="7713364" y="1909792"/>
                <a:ext cx="1028828" cy="328132"/>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22e375bd9fb_2_11"/>
              <p:cNvSpPr txBox="1"/>
              <p:nvPr/>
            </p:nvSpPr>
            <p:spPr>
              <a:xfrm>
                <a:off x="7928150" y="1616900"/>
                <a:ext cx="1257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Open Sans"/>
                    <a:ea typeface="Open Sans"/>
                    <a:cs typeface="Open Sans"/>
                    <a:sym typeface="Open Sans"/>
                  </a:rPr>
                  <a:t>-27.2%</a:t>
                </a:r>
                <a:endParaRPr b="1" sz="1700">
                  <a:latin typeface="Open Sans"/>
                  <a:ea typeface="Open Sans"/>
                  <a:cs typeface="Open Sans"/>
                  <a:sym typeface="Open Sans"/>
                </a:endParaRPr>
              </a:p>
            </p:txBody>
          </p:sp>
        </p:grpSp>
        <p:sp>
          <p:nvSpPr>
            <p:cNvPr id="607" name="Google Shape;607;g22e375bd9fb_2_11"/>
            <p:cNvSpPr txBox="1"/>
            <p:nvPr/>
          </p:nvSpPr>
          <p:spPr>
            <a:xfrm>
              <a:off x="802238" y="3791050"/>
              <a:ext cx="3315600" cy="1082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u="sng">
                  <a:solidFill>
                    <a:srgbClr val="5FBB00"/>
                  </a:solidFill>
                  <a:latin typeface="Open Sans"/>
                  <a:ea typeface="Open Sans"/>
                  <a:cs typeface="Open Sans"/>
                  <a:sym typeface="Open Sans"/>
                </a:rPr>
                <a:t>Leader in PC Gaming</a:t>
              </a:r>
              <a:endParaRPr b="1" u="sng">
                <a:solidFill>
                  <a:srgbClr val="6AA84F"/>
                </a:solidFill>
                <a:latin typeface="Open Sans"/>
                <a:ea typeface="Open Sans"/>
                <a:cs typeface="Open Sans"/>
                <a:sym typeface="Open Sans"/>
              </a:endParaRPr>
            </a:p>
            <a:p>
              <a:pPr indent="0" lvl="0" marL="0" rtl="0" algn="ctr">
                <a:lnSpc>
                  <a:spcPct val="150000"/>
                </a:lnSpc>
                <a:spcBef>
                  <a:spcPts val="0"/>
                </a:spcBef>
                <a:spcAft>
                  <a:spcPts val="0"/>
                </a:spcAft>
                <a:buNone/>
              </a:pPr>
              <a:r>
                <a:rPr lang="en">
                  <a:latin typeface="Open Sans"/>
                  <a:ea typeface="Open Sans"/>
                  <a:cs typeface="Open Sans"/>
                  <a:sym typeface="Open Sans"/>
                </a:rPr>
                <a:t>Strong #1 market position with over </a:t>
              </a:r>
              <a:r>
                <a:rPr b="1" lang="en">
                  <a:latin typeface="Open Sans"/>
                  <a:ea typeface="Open Sans"/>
                  <a:cs typeface="Open Sans"/>
                  <a:sym typeface="Open Sans"/>
                </a:rPr>
                <a:t>80% market share</a:t>
              </a:r>
              <a:endParaRPr>
                <a:latin typeface="Open Sans"/>
                <a:ea typeface="Open Sans"/>
                <a:cs typeface="Open Sans"/>
                <a:sym typeface="Open Sans"/>
              </a:endParaRPr>
            </a:p>
          </p:txBody>
        </p:sp>
      </p:grpSp>
      <p:sp>
        <p:nvSpPr>
          <p:cNvPr id="608" name="Google Shape;608;g22e375bd9fb_2_11"/>
          <p:cNvSpPr txBox="1"/>
          <p:nvPr/>
        </p:nvSpPr>
        <p:spPr>
          <a:xfrm>
            <a:off x="390300" y="891425"/>
            <a:ext cx="27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Open Sans"/>
                <a:ea typeface="Open Sans"/>
                <a:cs typeface="Open Sans"/>
                <a:sym typeface="Open Sans"/>
              </a:rPr>
              <a:t>Data Center</a:t>
            </a:r>
            <a:endParaRPr b="1" u="sng">
              <a:latin typeface="Open Sans"/>
              <a:ea typeface="Open Sans"/>
              <a:cs typeface="Open Sans"/>
              <a:sym typeface="Open Sans"/>
            </a:endParaRPr>
          </a:p>
        </p:txBody>
      </p:sp>
      <p:sp>
        <p:nvSpPr>
          <p:cNvPr id="609" name="Google Shape;609;g22e375bd9fb_2_11"/>
          <p:cNvSpPr txBox="1"/>
          <p:nvPr/>
        </p:nvSpPr>
        <p:spPr>
          <a:xfrm>
            <a:off x="4668650" y="891425"/>
            <a:ext cx="27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Open Sans"/>
                <a:ea typeface="Open Sans"/>
                <a:cs typeface="Open Sans"/>
                <a:sym typeface="Open Sans"/>
              </a:rPr>
              <a:t>Gaming </a:t>
            </a:r>
            <a:endParaRPr b="1" u="sng">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22e375bd9fb_2_646"/>
          <p:cNvSpPr/>
          <p:nvPr/>
        </p:nvSpPr>
        <p:spPr>
          <a:xfrm>
            <a:off x="2450700" y="1170500"/>
            <a:ext cx="1945500" cy="1820400"/>
          </a:xfrm>
          <a:prstGeom prst="ellipse">
            <a:avLst/>
          </a:prstGeom>
          <a:solidFill>
            <a:srgbClr val="92D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Graphics card &amp; Data centers</a:t>
            </a:r>
            <a:endParaRPr sz="1800"/>
          </a:p>
        </p:txBody>
      </p:sp>
      <p:sp>
        <p:nvSpPr>
          <p:cNvPr id="615" name="Google Shape;615;g22e375bd9fb_2_646"/>
          <p:cNvSpPr/>
          <p:nvPr/>
        </p:nvSpPr>
        <p:spPr>
          <a:xfrm>
            <a:off x="4326347" y="1170500"/>
            <a:ext cx="1945500" cy="1820400"/>
          </a:xfrm>
          <a:prstGeom prst="ellipse">
            <a:avLst/>
          </a:prstGeom>
          <a:solidFill>
            <a:srgbClr val="92D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Cloud Service Providers</a:t>
            </a:r>
            <a:endParaRPr sz="1800"/>
          </a:p>
        </p:txBody>
      </p:sp>
      <p:sp>
        <p:nvSpPr>
          <p:cNvPr id="616" name="Google Shape;616;g22e375bd9fb_2_646"/>
          <p:cNvSpPr/>
          <p:nvPr/>
        </p:nvSpPr>
        <p:spPr>
          <a:xfrm>
            <a:off x="3316315" y="2587173"/>
            <a:ext cx="1945500" cy="1820400"/>
          </a:xfrm>
          <a:prstGeom prst="ellipse">
            <a:avLst/>
          </a:prstGeom>
          <a:solidFill>
            <a:srgbClr val="92D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Licensing Fees</a:t>
            </a:r>
            <a:endParaRPr sz="1800"/>
          </a:p>
        </p:txBody>
      </p:sp>
      <p:sp>
        <p:nvSpPr>
          <p:cNvPr id="617" name="Google Shape;617;g22e375bd9fb_2_646"/>
          <p:cNvSpPr txBox="1"/>
          <p:nvPr>
            <p:ph type="title"/>
          </p:nvPr>
        </p:nvSpPr>
        <p:spPr>
          <a:xfrm flipH="1">
            <a:off x="262900" y="341200"/>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1100"/>
              <a:buNone/>
            </a:pPr>
            <a:r>
              <a:rPr lang="en" u="sng"/>
              <a:t>Nvidia’s Revenue Sharing Model</a:t>
            </a:r>
            <a:endParaRPr u="sng"/>
          </a:p>
        </p:txBody>
      </p:sp>
      <p:sp>
        <p:nvSpPr>
          <p:cNvPr id="618" name="Google Shape;618;g22e375bd9fb_2_646"/>
          <p:cNvSpPr txBox="1"/>
          <p:nvPr/>
        </p:nvSpPr>
        <p:spPr>
          <a:xfrm>
            <a:off x="6393450" y="1755500"/>
            <a:ext cx="182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Open Sans"/>
                <a:ea typeface="Open Sans"/>
                <a:cs typeface="Open Sans"/>
                <a:sym typeface="Open Sans"/>
              </a:rPr>
              <a:t>Subscription Model</a:t>
            </a:r>
            <a:endParaRPr b="1" sz="1800">
              <a:latin typeface="Open Sans"/>
              <a:ea typeface="Open Sans"/>
              <a:cs typeface="Open Sans"/>
              <a:sym typeface="Open Sans"/>
            </a:endParaRPr>
          </a:p>
        </p:txBody>
      </p:sp>
      <p:sp>
        <p:nvSpPr>
          <p:cNvPr id="619" name="Google Shape;619;g22e375bd9fb_2_646"/>
          <p:cNvSpPr txBox="1"/>
          <p:nvPr/>
        </p:nvSpPr>
        <p:spPr>
          <a:xfrm>
            <a:off x="484225" y="1848275"/>
            <a:ext cx="182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Open Sans"/>
                <a:ea typeface="Open Sans"/>
                <a:cs typeface="Open Sans"/>
                <a:sym typeface="Open Sans"/>
              </a:rPr>
              <a:t>Computing Power</a:t>
            </a:r>
            <a:endParaRPr b="1" sz="1800">
              <a:latin typeface="Open Sans"/>
              <a:ea typeface="Open Sans"/>
              <a:cs typeface="Open Sans"/>
              <a:sym typeface="Open Sans"/>
            </a:endParaRPr>
          </a:p>
        </p:txBody>
      </p:sp>
      <p:sp>
        <p:nvSpPr>
          <p:cNvPr id="620" name="Google Shape;620;g22e375bd9fb_2_646"/>
          <p:cNvSpPr txBox="1"/>
          <p:nvPr/>
        </p:nvSpPr>
        <p:spPr>
          <a:xfrm>
            <a:off x="3436625" y="4341400"/>
            <a:ext cx="182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Open Sans"/>
                <a:ea typeface="Open Sans"/>
                <a:cs typeface="Open Sans"/>
                <a:sym typeface="Open Sans"/>
              </a:rPr>
              <a:t>Use of Technology</a:t>
            </a:r>
            <a:endParaRPr b="1" sz="18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2d2c24ea83_1_10"/>
          <p:cNvSpPr txBox="1"/>
          <p:nvPr>
            <p:ph idx="2" type="title"/>
          </p:nvPr>
        </p:nvSpPr>
        <p:spPr>
          <a:xfrm>
            <a:off x="6796400" y="523425"/>
            <a:ext cx="1632600" cy="1020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02</a:t>
            </a:r>
            <a:endParaRPr/>
          </a:p>
        </p:txBody>
      </p:sp>
      <p:sp>
        <p:nvSpPr>
          <p:cNvPr id="626" name="Google Shape;626;g22d2c24ea83_1_10"/>
          <p:cNvSpPr txBox="1"/>
          <p:nvPr>
            <p:ph type="title"/>
          </p:nvPr>
        </p:nvSpPr>
        <p:spPr>
          <a:xfrm>
            <a:off x="5015301" y="1543925"/>
            <a:ext cx="3413700" cy="1542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en"/>
              <a:t>Nvidia’s</a:t>
            </a:r>
            <a:endParaRPr/>
          </a:p>
          <a:p>
            <a:pPr indent="0" lvl="0" marL="0" rtl="0" algn="r">
              <a:lnSpc>
                <a:spcPct val="100000"/>
              </a:lnSpc>
              <a:spcBef>
                <a:spcPts val="0"/>
              </a:spcBef>
              <a:spcAft>
                <a:spcPts val="0"/>
              </a:spcAft>
              <a:buSzPts val="3600"/>
              <a:buNone/>
            </a:pPr>
            <a:r>
              <a:rPr lang="en"/>
              <a:t>Finances</a:t>
            </a:r>
            <a:endParaRPr/>
          </a:p>
        </p:txBody>
      </p:sp>
      <p:cxnSp>
        <p:nvCxnSpPr>
          <p:cNvPr id="627" name="Google Shape;627;g22d2c24ea83_1_10"/>
          <p:cNvCxnSpPr/>
          <p:nvPr/>
        </p:nvCxnSpPr>
        <p:spPr>
          <a:xfrm>
            <a:off x="5229325" y="3295650"/>
            <a:ext cx="3914700" cy="0"/>
          </a:xfrm>
          <a:prstGeom prst="straightConnector1">
            <a:avLst/>
          </a:prstGeom>
          <a:noFill/>
          <a:ln cap="flat" cmpd="sng" w="76200">
            <a:solidFill>
              <a:schemeClr val="accent1"/>
            </a:solidFill>
            <a:prstDash val="solid"/>
            <a:round/>
            <a:headEnd len="sm" w="sm" type="none"/>
            <a:tailEnd len="sm" w="sm" type="none"/>
          </a:ln>
        </p:spPr>
      </p:cxnSp>
      <p:pic>
        <p:nvPicPr>
          <p:cNvPr id="628" name="Google Shape;628;g22d2c24ea83_1_10"/>
          <p:cNvPicPr preferRelativeResize="0"/>
          <p:nvPr/>
        </p:nvPicPr>
        <p:blipFill>
          <a:blip r:embed="rId3">
            <a:alphaModFix/>
          </a:blip>
          <a:stretch>
            <a:fillRect/>
          </a:stretch>
        </p:blipFill>
        <p:spPr>
          <a:xfrm>
            <a:off x="359925" y="434638"/>
            <a:ext cx="3352800" cy="2219325"/>
          </a:xfrm>
          <a:prstGeom prst="rect">
            <a:avLst/>
          </a:prstGeom>
          <a:noFill/>
          <a:ln>
            <a:noFill/>
          </a:ln>
        </p:spPr>
      </p:pic>
      <p:pic>
        <p:nvPicPr>
          <p:cNvPr id="629" name="Google Shape;629;g22d2c24ea83_1_10"/>
          <p:cNvPicPr preferRelativeResize="0"/>
          <p:nvPr/>
        </p:nvPicPr>
        <p:blipFill>
          <a:blip r:embed="rId4">
            <a:alphaModFix/>
          </a:blip>
          <a:stretch>
            <a:fillRect/>
          </a:stretch>
        </p:blipFill>
        <p:spPr>
          <a:xfrm>
            <a:off x="359925" y="2764300"/>
            <a:ext cx="3352800" cy="21993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g22e9a5dba95_0_30" title="Chart"/>
          <p:cNvPicPr preferRelativeResize="0"/>
          <p:nvPr/>
        </p:nvPicPr>
        <p:blipFill rotWithShape="1">
          <a:blip r:embed="rId3">
            <a:alphaModFix/>
          </a:blip>
          <a:srcRect b="0" l="17101" r="14466" t="0"/>
          <a:stretch/>
        </p:blipFill>
        <p:spPr>
          <a:xfrm>
            <a:off x="3911225" y="998349"/>
            <a:ext cx="2966901" cy="2681727"/>
          </a:xfrm>
          <a:prstGeom prst="rect">
            <a:avLst/>
          </a:prstGeom>
          <a:noFill/>
          <a:ln>
            <a:noFill/>
          </a:ln>
        </p:spPr>
      </p:pic>
      <p:sp>
        <p:nvSpPr>
          <p:cNvPr id="635" name="Google Shape;635;g22e9a5dba95_0_30"/>
          <p:cNvSpPr txBox="1"/>
          <p:nvPr>
            <p:ph type="title"/>
          </p:nvPr>
        </p:nvSpPr>
        <p:spPr>
          <a:xfrm flipH="1">
            <a:off x="491500" y="341200"/>
            <a:ext cx="7713900" cy="5304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0"/>
              </a:spcBef>
              <a:spcAft>
                <a:spcPts val="0"/>
              </a:spcAft>
              <a:buSzPts val="3300"/>
              <a:buNone/>
            </a:pPr>
            <a:r>
              <a:rPr lang="en" u="sng"/>
              <a:t>Nvidia Finances</a:t>
            </a:r>
            <a:endParaRPr u="sng"/>
          </a:p>
        </p:txBody>
      </p:sp>
      <p:sp>
        <p:nvSpPr>
          <p:cNvPr id="636" name="Google Shape;636;g22e9a5dba95_0_30"/>
          <p:cNvSpPr txBox="1"/>
          <p:nvPr/>
        </p:nvSpPr>
        <p:spPr>
          <a:xfrm>
            <a:off x="715050" y="4374975"/>
            <a:ext cx="77139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latin typeface="Open Sans"/>
                <a:ea typeface="Open Sans"/>
                <a:cs typeface="Open Sans"/>
                <a:sym typeface="Open Sans"/>
              </a:rPr>
              <a:t>FY23: Data Centers becoming a major part of Nvidia’s revenue component</a:t>
            </a:r>
            <a:endParaRPr sz="1600">
              <a:latin typeface="Open Sans"/>
              <a:ea typeface="Open Sans"/>
              <a:cs typeface="Open Sans"/>
              <a:sym typeface="Open Sans"/>
            </a:endParaRPr>
          </a:p>
        </p:txBody>
      </p:sp>
      <p:sp>
        <p:nvSpPr>
          <p:cNvPr id="637" name="Google Shape;637;g22e9a5dba95_0_30"/>
          <p:cNvSpPr txBox="1"/>
          <p:nvPr/>
        </p:nvSpPr>
        <p:spPr>
          <a:xfrm>
            <a:off x="796125" y="3796068"/>
            <a:ext cx="28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Open Sans"/>
                <a:ea typeface="Open Sans"/>
                <a:cs typeface="Open Sans"/>
                <a:sym typeface="Open Sans"/>
              </a:rPr>
              <a:t>FY 19</a:t>
            </a:r>
            <a:endParaRPr b="1" sz="2000">
              <a:latin typeface="Open Sans"/>
              <a:ea typeface="Open Sans"/>
              <a:cs typeface="Open Sans"/>
              <a:sym typeface="Open Sans"/>
            </a:endParaRPr>
          </a:p>
        </p:txBody>
      </p:sp>
      <p:sp>
        <p:nvSpPr>
          <p:cNvPr id="638" name="Google Shape;638;g22e9a5dba95_0_30"/>
          <p:cNvSpPr txBox="1"/>
          <p:nvPr/>
        </p:nvSpPr>
        <p:spPr>
          <a:xfrm>
            <a:off x="3911221" y="3680080"/>
            <a:ext cx="28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Open Sans"/>
                <a:ea typeface="Open Sans"/>
                <a:cs typeface="Open Sans"/>
                <a:sym typeface="Open Sans"/>
              </a:rPr>
              <a:t>FY 23</a:t>
            </a:r>
            <a:endParaRPr b="1" sz="2000">
              <a:latin typeface="Open Sans"/>
              <a:ea typeface="Open Sans"/>
              <a:cs typeface="Open Sans"/>
              <a:sym typeface="Open Sans"/>
            </a:endParaRPr>
          </a:p>
        </p:txBody>
      </p:sp>
      <p:sp>
        <p:nvSpPr>
          <p:cNvPr id="639" name="Google Shape;639;g22e9a5dba95_0_30"/>
          <p:cNvSpPr txBox="1"/>
          <p:nvPr/>
        </p:nvSpPr>
        <p:spPr>
          <a:xfrm>
            <a:off x="1935176" y="2800063"/>
            <a:ext cx="6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640" name="Google Shape;640;g22e9a5dba95_0_30" title="Chart"/>
          <p:cNvPicPr preferRelativeResize="0"/>
          <p:nvPr/>
        </p:nvPicPr>
        <p:blipFill rotWithShape="1">
          <a:blip r:embed="rId4">
            <a:alphaModFix/>
          </a:blip>
          <a:srcRect b="0" l="17912" r="14697" t="0"/>
          <a:stretch/>
        </p:blipFill>
        <p:spPr>
          <a:xfrm>
            <a:off x="796137" y="957900"/>
            <a:ext cx="2966883" cy="2722175"/>
          </a:xfrm>
          <a:prstGeom prst="rect">
            <a:avLst/>
          </a:prstGeom>
          <a:noFill/>
          <a:ln>
            <a:noFill/>
          </a:ln>
        </p:spPr>
      </p:pic>
      <p:pic>
        <p:nvPicPr>
          <p:cNvPr id="641" name="Google Shape;641;g22e9a5dba95_0_30"/>
          <p:cNvPicPr preferRelativeResize="0"/>
          <p:nvPr/>
        </p:nvPicPr>
        <p:blipFill rotWithShape="1">
          <a:blip r:embed="rId5">
            <a:alphaModFix/>
          </a:blip>
          <a:srcRect b="17307" l="13844" r="4953" t="3371"/>
          <a:stretch/>
        </p:blipFill>
        <p:spPr>
          <a:xfrm>
            <a:off x="7026325" y="1831675"/>
            <a:ext cx="1321550" cy="1368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rban Construction Company Profile by Slidesgo">
  <a:themeElements>
    <a:clrScheme name="Simple Light">
      <a:dk1>
        <a:srgbClr val="000000"/>
      </a:dk1>
      <a:lt1>
        <a:srgbClr val="FFFFFF"/>
      </a:lt1>
      <a:dk2>
        <a:srgbClr val="DDDDDD"/>
      </a:dk2>
      <a:lt2>
        <a:srgbClr val="999999"/>
      </a:lt2>
      <a:accent1>
        <a:srgbClr val="003852"/>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